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3" r:id="rId3"/>
    <p:sldId id="287" r:id="rId4"/>
    <p:sldId id="290" r:id="rId5"/>
    <p:sldId id="291" r:id="rId6"/>
    <p:sldId id="292" r:id="rId7"/>
    <p:sldId id="293" r:id="rId8"/>
    <p:sldId id="294" r:id="rId9"/>
    <p:sldId id="295" r:id="rId10"/>
    <p:sldId id="285" r:id="rId11"/>
    <p:sldId id="289" r:id="rId12"/>
    <p:sldId id="304" r:id="rId13"/>
    <p:sldId id="296" r:id="rId14"/>
    <p:sldId id="297" r:id="rId15"/>
    <p:sldId id="298" r:id="rId16"/>
    <p:sldId id="299" r:id="rId17"/>
    <p:sldId id="300" r:id="rId18"/>
    <p:sldId id="301" r:id="rId19"/>
    <p:sldId id="302" r:id="rId20"/>
    <p:sldId id="303" r:id="rId21"/>
    <p:sldId id="282" r:id="rId22"/>
    <p:sldId id="306" r:id="rId23"/>
    <p:sldId id="307" r:id="rId24"/>
    <p:sldId id="308" r:id="rId25"/>
    <p:sldId id="309" r:id="rId26"/>
    <p:sldId id="311" r:id="rId27"/>
    <p:sldId id="312" r:id="rId28"/>
    <p:sldId id="310"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45"/>
    <p:restoredTop sz="95915"/>
  </p:normalViewPr>
  <p:slideViewPr>
    <p:cSldViewPr snapToGrid="0" snapToObjects="1">
      <p:cViewPr varScale="1">
        <p:scale>
          <a:sx n="110" d="100"/>
          <a:sy n="110"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09F39-3C9D-4D4D-8FB3-1AB2E5D7A2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D28584D-C288-794E-B4CE-CBAF975E7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DE55AF3-16D7-3745-917C-D5DC55FFB70F}"/>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74E7A791-7540-174F-A064-F481B664CF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7733B11-2DE1-C542-A98B-C2B479BCD05F}"/>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528322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74ADD-D5FD-534A-A0A7-0DC0AFB3899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3EACC9-5095-3D41-AE3C-D6B3F5C10B3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7BCCCF3-203A-9541-BDB1-B0353D8091A5}"/>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3B136195-7EC7-A94F-9375-B6039D691D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932286-8994-A94E-9D79-7AE09425C6F9}"/>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183247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00F0E9B-6396-D441-8AFF-CB606FB9F4D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6FBB6C-99CF-0944-83C3-20612AFB9B5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84FDD-1C98-6E45-9F00-93C6A82FE916}"/>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3E01C91B-69B2-AB45-A619-4CB879EE3F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1E6CA32-137D-0044-886C-3E3C74A61012}"/>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97284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9706E4-2AAA-8643-B74D-081D4E51D6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C81B15-D5DF-1443-8D44-D2437BEA96B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5FAEA0-F891-B443-9029-474D08117ABA}"/>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269622E9-C9DE-F941-B822-FD124E5067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90A415-7D13-0C41-9C8C-6B7DCA823343}"/>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106839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AF3E-D896-3845-9126-F944BB82A52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885BC-573F-BD4B-8B5A-B4A9C4A33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CC91753-F0F8-5C48-87C5-E5C44B369670}"/>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E60166CD-5253-2D46-B9C0-1D1559423B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4CC4F6-DB27-D844-B4D9-BBBED837D2B4}"/>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243499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8E30E-1B68-CE4E-B9F5-9678747ECD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76331BB-FE85-DC41-8D1A-CB8B36CB5A9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CA4DCDB-F2FC-854D-AE9A-0DD515F974A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B89B988-92A3-6541-BF78-1759E1EFD731}"/>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6" name="フッター プレースホルダー 5">
            <a:extLst>
              <a:ext uri="{FF2B5EF4-FFF2-40B4-BE49-F238E27FC236}">
                <a16:creationId xmlns:a16="http://schemas.microsoft.com/office/drawing/2014/main" id="{1ACE665C-B282-4849-BC23-1DFE149D82F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3B35014-04F9-C046-B463-BDB54F632837}"/>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06792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EE0140-4391-984D-AFD2-05143BE745C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D9C5763-D6B4-2346-88FA-97405401B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682B570-E02D-F740-89C9-623309C9827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5D70292-F751-3D41-A215-4A3C3C12BA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326379-065C-0F42-8C05-FE71DFDD6D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498D30B-00E9-B644-920A-C1EDB5D2DD5E}"/>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8" name="フッター プレースホルダー 7">
            <a:extLst>
              <a:ext uri="{FF2B5EF4-FFF2-40B4-BE49-F238E27FC236}">
                <a16:creationId xmlns:a16="http://schemas.microsoft.com/office/drawing/2014/main" id="{03157B89-D35D-A34B-9AAC-72BDC4FB5D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832CE85-23C1-0641-A69A-EC7ECFB69447}"/>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550354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E8677-B942-C548-9636-8525E2A0FD2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6D8A29-CB20-1147-A223-DA82D9D1585E}"/>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4" name="フッター プレースホルダー 3">
            <a:extLst>
              <a:ext uri="{FF2B5EF4-FFF2-40B4-BE49-F238E27FC236}">
                <a16:creationId xmlns:a16="http://schemas.microsoft.com/office/drawing/2014/main" id="{081DD541-88CC-D649-A762-13A0696EC58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8837214-871B-5D44-8504-C7CC85CAF1F6}"/>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287687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49022C-2615-9741-8AC9-C6115AA9F913}"/>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3" name="フッター プレースホルダー 2">
            <a:extLst>
              <a:ext uri="{FF2B5EF4-FFF2-40B4-BE49-F238E27FC236}">
                <a16:creationId xmlns:a16="http://schemas.microsoft.com/office/drawing/2014/main" id="{8A26F86F-F643-B847-A3C2-6966FD8DB42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4F67F0-8E31-F041-BFB4-70C36AE893DE}"/>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433784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89C96F-62E4-1D44-A02B-4FAF38A1B0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2F6BC05-37C5-DC49-BEC1-61A9D6D39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55C542E-E1CC-9643-81FB-3D4CDE620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1209227-D111-A945-9BA3-7F503DF0F807}"/>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6" name="フッター プレースホルダー 5">
            <a:extLst>
              <a:ext uri="{FF2B5EF4-FFF2-40B4-BE49-F238E27FC236}">
                <a16:creationId xmlns:a16="http://schemas.microsoft.com/office/drawing/2014/main" id="{BF781095-2E32-FA40-9A0C-6D4808DB39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A51604-7FE5-7044-A118-C138274B6AC0}"/>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1804059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4BDB94-3D09-604D-9624-B29868466B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DCA8CFA-337B-A24E-94CB-5B1E59C6C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3096D71-0287-0045-B9AD-B9466606B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F30CDDD-28BF-C248-A887-2F178909D8ED}"/>
              </a:ext>
            </a:extLst>
          </p:cNvPr>
          <p:cNvSpPr>
            <a:spLocks noGrp="1"/>
          </p:cNvSpPr>
          <p:nvPr>
            <p:ph type="dt" sz="half" idx="10"/>
          </p:nvPr>
        </p:nvSpPr>
        <p:spPr/>
        <p:txBody>
          <a:bodyPr/>
          <a:lstStyle/>
          <a:p>
            <a:fld id="{F809020F-C1A0-C84A-A66D-CA6914B8CB3D}" type="datetimeFigureOut">
              <a:rPr kumimoji="1" lang="ja-JP" altLang="en-US" smtClean="0"/>
              <a:t>2021/6/21</a:t>
            </a:fld>
            <a:endParaRPr kumimoji="1" lang="ja-JP" altLang="en-US"/>
          </a:p>
        </p:txBody>
      </p:sp>
      <p:sp>
        <p:nvSpPr>
          <p:cNvPr id="6" name="フッター プレースホルダー 5">
            <a:extLst>
              <a:ext uri="{FF2B5EF4-FFF2-40B4-BE49-F238E27FC236}">
                <a16:creationId xmlns:a16="http://schemas.microsoft.com/office/drawing/2014/main" id="{1D582819-27C7-6E47-83DF-198FBDF6F1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5A9ED1A-709D-7C4D-9C54-EB500FB28C7C}"/>
              </a:ext>
            </a:extLst>
          </p:cNvPr>
          <p:cNvSpPr>
            <a:spLocks noGrp="1"/>
          </p:cNvSpPr>
          <p:nvPr>
            <p:ph type="sldNum" sz="quarter" idx="12"/>
          </p:nvPr>
        </p:nvSpPr>
        <p:spPr/>
        <p:txBody>
          <a:body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227675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D92814-4A77-EB4A-A3E6-56ACE88D94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F9652F-76D4-544B-BFD4-355FA4D93A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A288937-B199-DB44-A72B-4BBB52713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9020F-C1A0-C84A-A66D-CA6914B8CB3D}" type="datetimeFigureOut">
              <a:rPr kumimoji="1" lang="ja-JP" altLang="en-US" smtClean="0"/>
              <a:t>2021/6/21</a:t>
            </a:fld>
            <a:endParaRPr kumimoji="1" lang="ja-JP" altLang="en-US"/>
          </a:p>
        </p:txBody>
      </p:sp>
      <p:sp>
        <p:nvSpPr>
          <p:cNvPr id="5" name="フッター プレースホルダー 4">
            <a:extLst>
              <a:ext uri="{FF2B5EF4-FFF2-40B4-BE49-F238E27FC236}">
                <a16:creationId xmlns:a16="http://schemas.microsoft.com/office/drawing/2014/main" id="{6442DB52-AD4B-4B43-A0C9-F9E1CA6538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09F4D24-D493-AC44-A5F1-A6711D76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ABA35-EA0C-7B4B-AADC-49D16B2AC7E2}" type="slidenum">
              <a:rPr kumimoji="1" lang="ja-JP" altLang="en-US" smtClean="0"/>
              <a:t>‹#›</a:t>
            </a:fld>
            <a:endParaRPr kumimoji="1" lang="ja-JP" altLang="en-US"/>
          </a:p>
        </p:txBody>
      </p:sp>
    </p:spTree>
    <p:extLst>
      <p:ext uri="{BB962C8B-B14F-4D97-AF65-F5344CB8AC3E}">
        <p14:creationId xmlns:p14="http://schemas.microsoft.com/office/powerpoint/2010/main" val="3639371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EA7192-2B06-F649-8F7B-07DF5F19B492}"/>
              </a:ext>
            </a:extLst>
          </p:cNvPr>
          <p:cNvSpPr>
            <a:spLocks noGrp="1"/>
          </p:cNvSpPr>
          <p:nvPr>
            <p:ph type="ctrTitle"/>
          </p:nvPr>
        </p:nvSpPr>
        <p:spPr/>
        <p:txBody>
          <a:bodyPr/>
          <a:lstStyle/>
          <a:p>
            <a:r>
              <a:rPr kumimoji="1" lang="en-US" altLang="ja-JP" dirty="0"/>
              <a:t>6.22</a:t>
            </a:r>
            <a:r>
              <a:rPr kumimoji="1" lang="ja-JP" altLang="en-US"/>
              <a:t>進捗</a:t>
            </a:r>
          </a:p>
        </p:txBody>
      </p:sp>
      <p:sp>
        <p:nvSpPr>
          <p:cNvPr id="3" name="字幕 2">
            <a:extLst>
              <a:ext uri="{FF2B5EF4-FFF2-40B4-BE49-F238E27FC236}">
                <a16:creationId xmlns:a16="http://schemas.microsoft.com/office/drawing/2014/main" id="{5AE50BAB-2D0E-1842-886B-CB25A730B81D}"/>
              </a:ext>
            </a:extLst>
          </p:cNvPr>
          <p:cNvSpPr>
            <a:spLocks noGrp="1"/>
          </p:cNvSpPr>
          <p:nvPr>
            <p:ph type="subTitle" idx="1"/>
          </p:nvPr>
        </p:nvSpPr>
        <p:spPr/>
        <p:txBody>
          <a:bodyPr/>
          <a:lstStyle/>
          <a:p>
            <a:r>
              <a:rPr kumimoji="1" lang="ja-JP" altLang="en-US"/>
              <a:t>熊田　</a:t>
            </a:r>
            <a:r>
              <a:rPr lang="ja-JP" altLang="en-US"/>
              <a:t>匡仁</a:t>
            </a:r>
            <a:endParaRPr kumimoji="1" lang="ja-JP" altLang="en-US"/>
          </a:p>
        </p:txBody>
      </p:sp>
    </p:spTree>
    <p:extLst>
      <p:ext uri="{BB962C8B-B14F-4D97-AF65-F5344CB8AC3E}">
        <p14:creationId xmlns:p14="http://schemas.microsoft.com/office/powerpoint/2010/main" val="418684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2FC68-8D83-5142-B5AE-CC70BDC375A4}"/>
              </a:ext>
            </a:extLst>
          </p:cNvPr>
          <p:cNvSpPr>
            <a:spLocks noGrp="1"/>
          </p:cNvSpPr>
          <p:nvPr>
            <p:ph type="title"/>
          </p:nvPr>
        </p:nvSpPr>
        <p:spPr/>
        <p:txBody>
          <a:bodyPr/>
          <a:lstStyle/>
          <a:p>
            <a:r>
              <a:rPr kumimoji="1" lang="en-US" altLang="ja-JP" dirty="0"/>
              <a:t>SVM</a:t>
            </a:r>
            <a:r>
              <a:rPr kumimoji="1" lang="ja-JP" altLang="en-US"/>
              <a:t>の</a:t>
            </a:r>
            <a:r>
              <a:rPr kumimoji="1" lang="en-US" altLang="ja-JP" dirty="0"/>
              <a:t> </a:t>
            </a:r>
            <a:r>
              <a:rPr lang="en-US" altLang="ja-JP" dirty="0"/>
              <a:t>De</a:t>
            </a:r>
            <a:r>
              <a:rPr kumimoji="1" lang="en-US" altLang="ja-JP" dirty="0"/>
              <a:t>cision </a:t>
            </a:r>
            <a:r>
              <a:rPr lang="en-US" altLang="ja-JP" dirty="0"/>
              <a:t>P</a:t>
            </a:r>
            <a:r>
              <a:rPr kumimoji="1" lang="en-US" altLang="ja-JP" dirty="0"/>
              <a:t>lot</a:t>
            </a:r>
            <a:endParaRPr kumimoji="1" lang="ja-JP" altLang="en-US"/>
          </a:p>
        </p:txBody>
      </p:sp>
      <p:sp>
        <p:nvSpPr>
          <p:cNvPr id="8" name="テキスト ボックス 7">
            <a:extLst>
              <a:ext uri="{FF2B5EF4-FFF2-40B4-BE49-F238E27FC236}">
                <a16:creationId xmlns:a16="http://schemas.microsoft.com/office/drawing/2014/main" id="{E02E7C1C-0B71-DB45-A16F-EAA7F201E67A}"/>
              </a:ext>
            </a:extLst>
          </p:cNvPr>
          <p:cNvSpPr txBox="1"/>
          <p:nvPr/>
        </p:nvSpPr>
        <p:spPr>
          <a:xfrm>
            <a:off x="6266935" y="1296830"/>
            <a:ext cx="1107996" cy="369332"/>
          </a:xfrm>
          <a:prstGeom prst="rect">
            <a:avLst/>
          </a:prstGeom>
          <a:noFill/>
        </p:spPr>
        <p:txBody>
          <a:bodyPr wrap="none" rtlCol="0">
            <a:spAutoFit/>
          </a:bodyPr>
          <a:lstStyle/>
          <a:p>
            <a:r>
              <a:rPr kumimoji="1" lang="ja-JP" altLang="en-US"/>
              <a:t>予測ミス</a:t>
            </a:r>
          </a:p>
        </p:txBody>
      </p:sp>
      <p:pic>
        <p:nvPicPr>
          <p:cNvPr id="9" name="図 8" descr="ダイアグラム が含まれている画像&#10;&#10;自動的に生成された説明">
            <a:extLst>
              <a:ext uri="{FF2B5EF4-FFF2-40B4-BE49-F238E27FC236}">
                <a16:creationId xmlns:a16="http://schemas.microsoft.com/office/drawing/2014/main" id="{5EE830EE-0216-3843-A353-2F4532C9ABE0}"/>
              </a:ext>
            </a:extLst>
          </p:cNvPr>
          <p:cNvPicPr>
            <a:picLocks noChangeAspect="1"/>
          </p:cNvPicPr>
          <p:nvPr/>
        </p:nvPicPr>
        <p:blipFill>
          <a:blip r:embed="rId2"/>
          <a:stretch>
            <a:fillRect/>
          </a:stretch>
        </p:blipFill>
        <p:spPr>
          <a:xfrm>
            <a:off x="5412263" y="1616788"/>
            <a:ext cx="4609067" cy="5241212"/>
          </a:xfrm>
          <a:prstGeom prst="rect">
            <a:avLst/>
          </a:prstGeom>
        </p:spPr>
      </p:pic>
      <p:sp>
        <p:nvSpPr>
          <p:cNvPr id="11" name="右中かっこ 10">
            <a:extLst>
              <a:ext uri="{FF2B5EF4-FFF2-40B4-BE49-F238E27FC236}">
                <a16:creationId xmlns:a16="http://schemas.microsoft.com/office/drawing/2014/main" id="{E5AC6EC9-A8AC-2646-9DEE-A95AA9564181}"/>
              </a:ext>
            </a:extLst>
          </p:cNvPr>
          <p:cNvSpPr/>
          <p:nvPr/>
        </p:nvSpPr>
        <p:spPr>
          <a:xfrm rot="16200000">
            <a:off x="8230732" y="943131"/>
            <a:ext cx="314910" cy="110799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F29A315-E58E-8C47-8A21-AE33C860AE42}"/>
              </a:ext>
            </a:extLst>
          </p:cNvPr>
          <p:cNvSpPr txBox="1"/>
          <p:nvPr/>
        </p:nvSpPr>
        <p:spPr>
          <a:xfrm>
            <a:off x="7589516" y="976925"/>
            <a:ext cx="2082621" cy="369332"/>
          </a:xfrm>
          <a:prstGeom prst="rect">
            <a:avLst/>
          </a:prstGeom>
          <a:noFill/>
        </p:spPr>
        <p:txBody>
          <a:bodyPr wrap="none" rtlCol="0">
            <a:spAutoFit/>
          </a:bodyPr>
          <a:lstStyle/>
          <a:p>
            <a:r>
              <a:rPr kumimoji="1" lang="ja-JP" altLang="en-US"/>
              <a:t>正解</a:t>
            </a:r>
            <a:r>
              <a:rPr kumimoji="1" lang="en-US" altLang="ja-JP" dirty="0"/>
              <a:t>:1</a:t>
            </a:r>
            <a:r>
              <a:rPr kumimoji="1" lang="ja-JP" altLang="en-US"/>
              <a:t>だが</a:t>
            </a:r>
            <a:r>
              <a:rPr kumimoji="1" lang="en-US" altLang="ja-JP" dirty="0"/>
              <a:t>, </a:t>
            </a:r>
            <a:r>
              <a:rPr kumimoji="1" lang="ja-JP" altLang="en-US"/>
              <a:t>予測</a:t>
            </a:r>
            <a:r>
              <a:rPr kumimoji="1" lang="en-US" altLang="ja-JP" dirty="0"/>
              <a:t>:0</a:t>
            </a:r>
            <a:endParaRPr kumimoji="1" lang="ja-JP" altLang="en-US"/>
          </a:p>
        </p:txBody>
      </p:sp>
      <p:sp>
        <p:nvSpPr>
          <p:cNvPr id="3" name="正方形/長方形 2">
            <a:extLst>
              <a:ext uri="{FF2B5EF4-FFF2-40B4-BE49-F238E27FC236}">
                <a16:creationId xmlns:a16="http://schemas.microsoft.com/office/drawing/2014/main" id="{8325A4FC-38FF-D648-967B-935B5FAB12DC}"/>
              </a:ext>
            </a:extLst>
          </p:cNvPr>
          <p:cNvSpPr/>
          <p:nvPr/>
        </p:nvSpPr>
        <p:spPr>
          <a:xfrm>
            <a:off x="473108" y="1962365"/>
            <a:ext cx="3358111" cy="4623958"/>
          </a:xfrm>
          <a:prstGeom prst="rect">
            <a:avLst/>
          </a:prstGeom>
        </p:spPr>
        <p:txBody>
          <a:bodyPr wrap="square">
            <a:spAutoFit/>
          </a:bodyPr>
          <a:lstStyle/>
          <a:p>
            <a:pPr>
              <a:lnSpc>
                <a:spcPct val="150000"/>
              </a:lnSpc>
            </a:pPr>
            <a:r>
              <a:rPr lang="en-US" altLang="ja-JP" b="1" dirty="0"/>
              <a:t>PDB</a:t>
            </a:r>
          </a:p>
          <a:p>
            <a:pPr>
              <a:lnSpc>
                <a:spcPct val="150000"/>
              </a:lnSpc>
            </a:pPr>
            <a:r>
              <a:rPr lang="en-US" altLang="ja-JP" b="1" dirty="0"/>
              <a:t>Apo        Crypt or not</a:t>
            </a:r>
          </a:p>
          <a:p>
            <a:pPr>
              <a:lnSpc>
                <a:spcPct val="150000"/>
              </a:lnSpc>
            </a:pPr>
            <a:r>
              <a:rPr lang="ja-JP" altLang="en-US"/>
              <a:t>2AKAA</a:t>
            </a:r>
            <a:r>
              <a:rPr lang="en-US" altLang="ja-JP" dirty="0"/>
              <a:t>    crypt site</a:t>
            </a:r>
          </a:p>
          <a:p>
            <a:pPr>
              <a:lnSpc>
                <a:spcPct val="150000"/>
              </a:lnSpc>
            </a:pPr>
            <a:r>
              <a:rPr lang="ja-JP" altLang="en-US"/>
              <a:t>3MN9A</a:t>
            </a:r>
            <a:r>
              <a:rPr lang="en-US" altLang="ja-JP" dirty="0"/>
              <a:t>   crypt site</a:t>
            </a:r>
          </a:p>
          <a:p>
            <a:pPr>
              <a:lnSpc>
                <a:spcPct val="150000"/>
              </a:lnSpc>
            </a:pPr>
            <a:r>
              <a:rPr lang="ja-JP" altLang="en-US"/>
              <a:t>4AKEB</a:t>
            </a:r>
            <a:r>
              <a:rPr lang="en-US" altLang="ja-JP" dirty="0"/>
              <a:t>    crypt site </a:t>
            </a:r>
          </a:p>
          <a:p>
            <a:pPr>
              <a:lnSpc>
                <a:spcPct val="150000"/>
              </a:lnSpc>
            </a:pPr>
            <a:r>
              <a:rPr lang="ja-JP" altLang="en-US"/>
              <a:t>1HOOB</a:t>
            </a:r>
            <a:r>
              <a:rPr lang="en-US" altLang="ja-JP" dirty="0"/>
              <a:t>   crypt site</a:t>
            </a:r>
          </a:p>
          <a:p>
            <a:pPr>
              <a:lnSpc>
                <a:spcPct val="150000"/>
              </a:lnSpc>
            </a:pPr>
            <a:r>
              <a:rPr lang="ja-JP" altLang="en-US"/>
              <a:t>1EXMA</a:t>
            </a:r>
            <a:r>
              <a:rPr lang="en-US" altLang="ja-JP" dirty="0"/>
              <a:t>   crypt site  </a:t>
            </a:r>
          </a:p>
          <a:p>
            <a:pPr>
              <a:lnSpc>
                <a:spcPct val="150000"/>
              </a:lnSpc>
            </a:pPr>
            <a:r>
              <a:rPr lang="ja-JP" altLang="en-US"/>
              <a:t>3MN9A</a:t>
            </a:r>
            <a:r>
              <a:rPr lang="en-US" altLang="ja-JP" dirty="0"/>
              <a:t>   crypt site</a:t>
            </a:r>
          </a:p>
          <a:p>
            <a:pPr>
              <a:lnSpc>
                <a:spcPct val="150000"/>
              </a:lnSpc>
            </a:pPr>
            <a:r>
              <a:rPr lang="ja-JP" altLang="en-US"/>
              <a:t>2ZB1A</a:t>
            </a:r>
            <a:r>
              <a:rPr lang="en-US" altLang="ja-JP" dirty="0"/>
              <a:t>   </a:t>
            </a:r>
            <a:r>
              <a:rPr lang="en-US" altLang="ja-JP" dirty="0">
                <a:solidFill>
                  <a:srgbClr val="FF0000"/>
                </a:solidFill>
              </a:rPr>
              <a:t>concave site</a:t>
            </a:r>
          </a:p>
          <a:p>
            <a:pPr>
              <a:lnSpc>
                <a:spcPct val="150000"/>
              </a:lnSpc>
            </a:pPr>
            <a:r>
              <a:rPr lang="ja-JP" altLang="en-US"/>
              <a:t>1ADEA</a:t>
            </a:r>
            <a:r>
              <a:rPr lang="en-US" altLang="ja-JP" dirty="0"/>
              <a:t>   </a:t>
            </a:r>
            <a:r>
              <a:rPr lang="en-US" altLang="ja-JP" dirty="0">
                <a:solidFill>
                  <a:srgbClr val="FF0000"/>
                </a:solidFill>
              </a:rPr>
              <a:t>concave site</a:t>
            </a:r>
          </a:p>
          <a:p>
            <a:pPr>
              <a:lnSpc>
                <a:spcPct val="150000"/>
              </a:lnSpc>
            </a:pPr>
            <a:r>
              <a:rPr lang="ja-JP" altLang="en-US"/>
              <a:t>1KS9A</a:t>
            </a:r>
            <a:r>
              <a:rPr lang="en-US" altLang="ja-JP" dirty="0"/>
              <a:t>    </a:t>
            </a:r>
            <a:r>
              <a:rPr lang="en-US" altLang="ja-JP" dirty="0">
                <a:solidFill>
                  <a:srgbClr val="FF0000"/>
                </a:solidFill>
              </a:rPr>
              <a:t>concave site</a:t>
            </a:r>
            <a:endParaRPr lang="ja-JP" altLang="en-US">
              <a:solidFill>
                <a:srgbClr val="FF0000"/>
              </a:solidFill>
            </a:endParaRPr>
          </a:p>
        </p:txBody>
      </p:sp>
      <p:sp>
        <p:nvSpPr>
          <p:cNvPr id="10" name="正方形/長方形 9">
            <a:extLst>
              <a:ext uri="{FF2B5EF4-FFF2-40B4-BE49-F238E27FC236}">
                <a16:creationId xmlns:a16="http://schemas.microsoft.com/office/drawing/2014/main" id="{567D65C3-6B3A-8A41-BDA5-CE2D373B2F98}"/>
              </a:ext>
            </a:extLst>
          </p:cNvPr>
          <p:cNvSpPr/>
          <p:nvPr/>
        </p:nvSpPr>
        <p:spPr>
          <a:xfrm>
            <a:off x="387819" y="1573320"/>
            <a:ext cx="1107996" cy="369332"/>
          </a:xfrm>
          <a:prstGeom prst="rect">
            <a:avLst/>
          </a:prstGeom>
        </p:spPr>
        <p:txBody>
          <a:bodyPr wrap="none">
            <a:spAutoFit/>
          </a:bodyPr>
          <a:lstStyle/>
          <a:p>
            <a:r>
              <a:rPr lang="ja-JP" altLang="en-US"/>
              <a:t>予測ミス</a:t>
            </a:r>
          </a:p>
        </p:txBody>
      </p:sp>
    </p:spTree>
    <p:extLst>
      <p:ext uri="{BB962C8B-B14F-4D97-AF65-F5344CB8AC3E}">
        <p14:creationId xmlns:p14="http://schemas.microsoft.com/office/powerpoint/2010/main" val="370994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2AKAA</a:t>
            </a:r>
            <a:r>
              <a:rPr lang="en-US" altLang="ja-JP" b="1"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pic>
        <p:nvPicPr>
          <p:cNvPr id="6" name="図 5" descr="テキスト&#10;&#10;中程度の精度で自動的に生成された説明">
            <a:extLst>
              <a:ext uri="{FF2B5EF4-FFF2-40B4-BE49-F238E27FC236}">
                <a16:creationId xmlns:a16="http://schemas.microsoft.com/office/drawing/2014/main" id="{9F8866CE-5D69-EE42-9F42-E093B441482C}"/>
              </a:ext>
            </a:extLst>
          </p:cNvPr>
          <p:cNvPicPr>
            <a:picLocks noChangeAspect="1"/>
          </p:cNvPicPr>
          <p:nvPr/>
        </p:nvPicPr>
        <p:blipFill>
          <a:blip r:embed="rId2"/>
          <a:stretch>
            <a:fillRect/>
          </a:stretch>
        </p:blipFill>
        <p:spPr>
          <a:xfrm>
            <a:off x="3893890" y="1889045"/>
            <a:ext cx="7388506" cy="1475759"/>
          </a:xfrm>
          <a:prstGeom prst="rect">
            <a:avLst/>
          </a:prstGeom>
        </p:spPr>
      </p:pic>
      <p:sp>
        <p:nvSpPr>
          <p:cNvPr id="7" name="正方形/長方形 6">
            <a:extLst>
              <a:ext uri="{FF2B5EF4-FFF2-40B4-BE49-F238E27FC236}">
                <a16:creationId xmlns:a16="http://schemas.microsoft.com/office/drawing/2014/main" id="{56B3EFEF-D23F-2B45-ADA0-816A18328EDE}"/>
              </a:ext>
            </a:extLst>
          </p:cNvPr>
          <p:cNvSpPr/>
          <p:nvPr/>
        </p:nvSpPr>
        <p:spPr>
          <a:xfrm>
            <a:off x="2905246" y="1518654"/>
            <a:ext cx="888385" cy="369332"/>
          </a:xfrm>
          <a:prstGeom prst="rect">
            <a:avLst/>
          </a:prstGeom>
        </p:spPr>
        <p:txBody>
          <a:bodyPr wrap="none">
            <a:spAutoFit/>
          </a:bodyPr>
          <a:lstStyle/>
          <a:p>
            <a:r>
              <a:rPr lang="en-US" altLang="ja-JP" dirty="0"/>
              <a:t>1YV3A</a:t>
            </a:r>
            <a:endParaRPr lang="ja-JP" altLang="en-US"/>
          </a:p>
        </p:txBody>
      </p:sp>
      <p:pic>
        <p:nvPicPr>
          <p:cNvPr id="9" name="図 8">
            <a:extLst>
              <a:ext uri="{FF2B5EF4-FFF2-40B4-BE49-F238E27FC236}">
                <a16:creationId xmlns:a16="http://schemas.microsoft.com/office/drawing/2014/main" id="{E3363A00-BB7B-924F-A7A5-5DAD6003362F}"/>
              </a:ext>
            </a:extLst>
          </p:cNvPr>
          <p:cNvPicPr>
            <a:picLocks noChangeAspect="1"/>
          </p:cNvPicPr>
          <p:nvPr/>
        </p:nvPicPr>
        <p:blipFill>
          <a:blip r:embed="rId3"/>
          <a:stretch>
            <a:fillRect/>
          </a:stretch>
        </p:blipFill>
        <p:spPr>
          <a:xfrm>
            <a:off x="3943106" y="1531675"/>
            <a:ext cx="7388507" cy="328378"/>
          </a:xfrm>
          <a:prstGeom prst="rect">
            <a:avLst/>
          </a:prstGeom>
        </p:spPr>
      </p:pic>
      <p:pic>
        <p:nvPicPr>
          <p:cNvPr id="11" name="図 10">
            <a:extLst>
              <a:ext uri="{FF2B5EF4-FFF2-40B4-BE49-F238E27FC236}">
                <a16:creationId xmlns:a16="http://schemas.microsoft.com/office/drawing/2014/main" id="{D40ED24F-7EC7-A442-AAAE-793EFBD6F916}"/>
              </a:ext>
            </a:extLst>
          </p:cNvPr>
          <p:cNvPicPr>
            <a:picLocks noChangeAspect="1"/>
          </p:cNvPicPr>
          <p:nvPr/>
        </p:nvPicPr>
        <p:blipFill>
          <a:blip r:embed="rId4"/>
          <a:stretch>
            <a:fillRect/>
          </a:stretch>
        </p:blipFill>
        <p:spPr>
          <a:xfrm>
            <a:off x="3928881" y="3512184"/>
            <a:ext cx="3249115" cy="3183697"/>
          </a:xfrm>
          <a:prstGeom prst="rect">
            <a:avLst/>
          </a:prstGeom>
        </p:spPr>
      </p:pic>
      <p:pic>
        <p:nvPicPr>
          <p:cNvPr id="13" name="図 12">
            <a:extLst>
              <a:ext uri="{FF2B5EF4-FFF2-40B4-BE49-F238E27FC236}">
                <a16:creationId xmlns:a16="http://schemas.microsoft.com/office/drawing/2014/main" id="{EB2E2A89-5CF2-1641-92D0-EE72B9C2BF56}"/>
              </a:ext>
            </a:extLst>
          </p:cNvPr>
          <p:cNvPicPr>
            <a:picLocks noChangeAspect="1"/>
          </p:cNvPicPr>
          <p:nvPr/>
        </p:nvPicPr>
        <p:blipFill>
          <a:blip r:embed="rId5"/>
          <a:stretch>
            <a:fillRect/>
          </a:stretch>
        </p:blipFill>
        <p:spPr>
          <a:xfrm>
            <a:off x="7428573" y="3637019"/>
            <a:ext cx="3853372" cy="3058862"/>
          </a:xfrm>
          <a:prstGeom prst="rect">
            <a:avLst/>
          </a:prstGeom>
        </p:spPr>
      </p:pic>
    </p:spTree>
    <p:extLst>
      <p:ext uri="{BB962C8B-B14F-4D97-AF65-F5344CB8AC3E}">
        <p14:creationId xmlns:p14="http://schemas.microsoft.com/office/powerpoint/2010/main" val="267934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2AKAA</a:t>
            </a:r>
            <a:r>
              <a:rPr lang="en-US" altLang="ja-JP" b="1"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pic>
        <p:nvPicPr>
          <p:cNvPr id="6" name="図 5" descr="テキスト&#10;&#10;中程度の精度で自動的に生成された説明">
            <a:extLst>
              <a:ext uri="{FF2B5EF4-FFF2-40B4-BE49-F238E27FC236}">
                <a16:creationId xmlns:a16="http://schemas.microsoft.com/office/drawing/2014/main" id="{9F8866CE-5D69-EE42-9F42-E093B441482C}"/>
              </a:ext>
            </a:extLst>
          </p:cNvPr>
          <p:cNvPicPr>
            <a:picLocks noChangeAspect="1"/>
          </p:cNvPicPr>
          <p:nvPr/>
        </p:nvPicPr>
        <p:blipFill>
          <a:blip r:embed="rId2"/>
          <a:stretch>
            <a:fillRect/>
          </a:stretch>
        </p:blipFill>
        <p:spPr>
          <a:xfrm>
            <a:off x="4021211" y="1622827"/>
            <a:ext cx="7388506" cy="1475759"/>
          </a:xfrm>
          <a:prstGeom prst="rect">
            <a:avLst/>
          </a:prstGeom>
        </p:spPr>
      </p:pic>
      <p:sp>
        <p:nvSpPr>
          <p:cNvPr id="7" name="正方形/長方形 6">
            <a:extLst>
              <a:ext uri="{FF2B5EF4-FFF2-40B4-BE49-F238E27FC236}">
                <a16:creationId xmlns:a16="http://schemas.microsoft.com/office/drawing/2014/main" id="{56B3EFEF-D23F-2B45-ADA0-816A18328EDE}"/>
              </a:ext>
            </a:extLst>
          </p:cNvPr>
          <p:cNvSpPr/>
          <p:nvPr/>
        </p:nvSpPr>
        <p:spPr>
          <a:xfrm>
            <a:off x="3032567" y="1518654"/>
            <a:ext cx="888385" cy="369332"/>
          </a:xfrm>
          <a:prstGeom prst="rect">
            <a:avLst/>
          </a:prstGeom>
        </p:spPr>
        <p:txBody>
          <a:bodyPr wrap="none">
            <a:spAutoFit/>
          </a:bodyPr>
          <a:lstStyle/>
          <a:p>
            <a:r>
              <a:rPr lang="en-US" altLang="ja-JP" dirty="0"/>
              <a:t>1YV3A</a:t>
            </a:r>
            <a:endParaRPr lang="ja-JP" altLang="en-US"/>
          </a:p>
        </p:txBody>
      </p:sp>
      <p:pic>
        <p:nvPicPr>
          <p:cNvPr id="9" name="図 8">
            <a:extLst>
              <a:ext uri="{FF2B5EF4-FFF2-40B4-BE49-F238E27FC236}">
                <a16:creationId xmlns:a16="http://schemas.microsoft.com/office/drawing/2014/main" id="{E3363A00-BB7B-924F-A7A5-5DAD6003362F}"/>
              </a:ext>
            </a:extLst>
          </p:cNvPr>
          <p:cNvPicPr>
            <a:picLocks noChangeAspect="1"/>
          </p:cNvPicPr>
          <p:nvPr/>
        </p:nvPicPr>
        <p:blipFill>
          <a:blip r:embed="rId3"/>
          <a:stretch>
            <a:fillRect/>
          </a:stretch>
        </p:blipFill>
        <p:spPr>
          <a:xfrm>
            <a:off x="4047278" y="1265457"/>
            <a:ext cx="7388507" cy="328378"/>
          </a:xfrm>
          <a:prstGeom prst="rect">
            <a:avLst/>
          </a:prstGeom>
        </p:spPr>
      </p:pic>
      <p:pic>
        <p:nvPicPr>
          <p:cNvPr id="11" name="図 10">
            <a:extLst>
              <a:ext uri="{FF2B5EF4-FFF2-40B4-BE49-F238E27FC236}">
                <a16:creationId xmlns:a16="http://schemas.microsoft.com/office/drawing/2014/main" id="{D40ED24F-7EC7-A442-AAAE-793EFBD6F916}"/>
              </a:ext>
            </a:extLst>
          </p:cNvPr>
          <p:cNvPicPr>
            <a:picLocks noChangeAspect="1"/>
          </p:cNvPicPr>
          <p:nvPr/>
        </p:nvPicPr>
        <p:blipFill>
          <a:blip r:embed="rId4"/>
          <a:stretch>
            <a:fillRect/>
          </a:stretch>
        </p:blipFill>
        <p:spPr>
          <a:xfrm>
            <a:off x="3928881" y="3651080"/>
            <a:ext cx="3249115" cy="3183697"/>
          </a:xfrm>
          <a:prstGeom prst="rect">
            <a:avLst/>
          </a:prstGeom>
        </p:spPr>
      </p:pic>
      <p:pic>
        <p:nvPicPr>
          <p:cNvPr id="13" name="図 12">
            <a:extLst>
              <a:ext uri="{FF2B5EF4-FFF2-40B4-BE49-F238E27FC236}">
                <a16:creationId xmlns:a16="http://schemas.microsoft.com/office/drawing/2014/main" id="{EB2E2A89-5CF2-1641-92D0-EE72B9C2BF56}"/>
              </a:ext>
            </a:extLst>
          </p:cNvPr>
          <p:cNvPicPr>
            <a:picLocks noChangeAspect="1"/>
          </p:cNvPicPr>
          <p:nvPr/>
        </p:nvPicPr>
        <p:blipFill>
          <a:blip r:embed="rId5"/>
          <a:stretch>
            <a:fillRect/>
          </a:stretch>
        </p:blipFill>
        <p:spPr>
          <a:xfrm>
            <a:off x="7428573" y="3775915"/>
            <a:ext cx="3853372" cy="3058862"/>
          </a:xfrm>
          <a:prstGeom prst="rect">
            <a:avLst/>
          </a:prstGeom>
        </p:spPr>
      </p:pic>
      <p:cxnSp>
        <p:nvCxnSpPr>
          <p:cNvPr id="8" name="直線コネクタ 7">
            <a:extLst>
              <a:ext uri="{FF2B5EF4-FFF2-40B4-BE49-F238E27FC236}">
                <a16:creationId xmlns:a16="http://schemas.microsoft.com/office/drawing/2014/main" id="{DAD4A223-4B81-DB44-A4EE-8F9F4EA13875}"/>
              </a:ext>
            </a:extLst>
          </p:cNvPr>
          <p:cNvCxnSpPr>
            <a:cxnSpLocks/>
          </p:cNvCxnSpPr>
          <p:nvPr/>
        </p:nvCxnSpPr>
        <p:spPr>
          <a:xfrm flipV="1">
            <a:off x="3928881" y="1246152"/>
            <a:ext cx="7758629" cy="21828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A22695F-5648-B54B-B285-EEF08BDC635C}"/>
              </a:ext>
            </a:extLst>
          </p:cNvPr>
          <p:cNvCxnSpPr>
            <a:cxnSpLocks/>
          </p:cNvCxnSpPr>
          <p:nvPr/>
        </p:nvCxnSpPr>
        <p:spPr>
          <a:xfrm>
            <a:off x="3613230" y="1275144"/>
            <a:ext cx="7892970" cy="2223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図 16" descr="テーブル&#10;&#10;低い精度で自動的に生成された説明">
            <a:extLst>
              <a:ext uri="{FF2B5EF4-FFF2-40B4-BE49-F238E27FC236}">
                <a16:creationId xmlns:a16="http://schemas.microsoft.com/office/drawing/2014/main" id="{E6A7A9ED-B821-A345-86BA-B1696DA478F1}"/>
              </a:ext>
            </a:extLst>
          </p:cNvPr>
          <p:cNvPicPr>
            <a:picLocks noChangeAspect="1"/>
          </p:cNvPicPr>
          <p:nvPr/>
        </p:nvPicPr>
        <p:blipFill>
          <a:blip r:embed="rId6"/>
          <a:stretch>
            <a:fillRect/>
          </a:stretch>
        </p:blipFill>
        <p:spPr>
          <a:xfrm>
            <a:off x="3774536" y="2938089"/>
            <a:ext cx="7980288" cy="1675651"/>
          </a:xfrm>
          <a:prstGeom prst="rect">
            <a:avLst/>
          </a:prstGeom>
        </p:spPr>
      </p:pic>
      <p:sp>
        <p:nvSpPr>
          <p:cNvPr id="18" name="テキスト ボックス 17">
            <a:extLst>
              <a:ext uri="{FF2B5EF4-FFF2-40B4-BE49-F238E27FC236}">
                <a16:creationId xmlns:a16="http://schemas.microsoft.com/office/drawing/2014/main" id="{8D43F8F6-5BE3-0842-B49B-82115116669A}"/>
              </a:ext>
            </a:extLst>
          </p:cNvPr>
          <p:cNvSpPr txBox="1"/>
          <p:nvPr/>
        </p:nvSpPr>
        <p:spPr>
          <a:xfrm>
            <a:off x="3426106" y="775504"/>
            <a:ext cx="5248553" cy="369332"/>
          </a:xfrm>
          <a:prstGeom prst="rect">
            <a:avLst/>
          </a:prstGeom>
          <a:noFill/>
        </p:spPr>
        <p:txBody>
          <a:bodyPr wrap="none" rtlCol="0">
            <a:spAutoFit/>
          </a:bodyPr>
          <a:lstStyle/>
          <a:p>
            <a:r>
              <a:rPr lang="ja-JP" altLang="en-US"/>
              <a:t>アノテーションミスなので、</a:t>
            </a:r>
            <a:r>
              <a:rPr lang="en-US" altLang="ja-JP" dirty="0"/>
              <a:t>AI</a:t>
            </a:r>
            <a:r>
              <a:rPr lang="ja-JP" altLang="en-US"/>
              <a:t>の予測は正しい。</a:t>
            </a:r>
            <a:endParaRPr kumimoji="1" lang="ja-JP" altLang="en-US"/>
          </a:p>
        </p:txBody>
      </p:sp>
    </p:spTree>
    <p:extLst>
      <p:ext uri="{BB962C8B-B14F-4D97-AF65-F5344CB8AC3E}">
        <p14:creationId xmlns:p14="http://schemas.microsoft.com/office/powerpoint/2010/main" val="2678696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b="1"/>
              <a:t>3MN9A</a:t>
            </a:r>
            <a:r>
              <a:rPr lang="en-US" altLang="ja-JP" b="1"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4" name="正方形/長方形 3">
            <a:extLst>
              <a:ext uri="{FF2B5EF4-FFF2-40B4-BE49-F238E27FC236}">
                <a16:creationId xmlns:a16="http://schemas.microsoft.com/office/drawing/2014/main" id="{1811BE04-FBA5-0045-A25C-EE5232A992F4}"/>
              </a:ext>
            </a:extLst>
          </p:cNvPr>
          <p:cNvSpPr/>
          <p:nvPr/>
        </p:nvSpPr>
        <p:spPr>
          <a:xfrm>
            <a:off x="2981968" y="1567265"/>
            <a:ext cx="909223" cy="369332"/>
          </a:xfrm>
          <a:prstGeom prst="rect">
            <a:avLst/>
          </a:prstGeom>
        </p:spPr>
        <p:txBody>
          <a:bodyPr wrap="none">
            <a:spAutoFit/>
          </a:bodyPr>
          <a:lstStyle/>
          <a:p>
            <a:r>
              <a:rPr lang="en-US" altLang="ja-JP" dirty="0"/>
              <a:t>3EKSA</a:t>
            </a:r>
            <a:endParaRPr lang="ja-JP" altLang="en-US"/>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00A8281-D6C3-844A-86F7-2EF7E91AC59D}"/>
              </a:ext>
            </a:extLst>
          </p:cNvPr>
          <p:cNvPicPr>
            <a:picLocks noChangeAspect="1"/>
          </p:cNvPicPr>
          <p:nvPr/>
        </p:nvPicPr>
        <p:blipFill>
          <a:blip r:embed="rId2"/>
          <a:stretch>
            <a:fillRect/>
          </a:stretch>
        </p:blipFill>
        <p:spPr>
          <a:xfrm>
            <a:off x="3891191" y="1597408"/>
            <a:ext cx="8043440" cy="1887115"/>
          </a:xfrm>
          <a:prstGeom prst="rect">
            <a:avLst/>
          </a:prstGeom>
        </p:spPr>
      </p:pic>
      <p:pic>
        <p:nvPicPr>
          <p:cNvPr id="9" name="図 8" descr="チョコレートチップクッキー&#10;&#10;中程度の精度で自動的に生成された説明">
            <a:extLst>
              <a:ext uri="{FF2B5EF4-FFF2-40B4-BE49-F238E27FC236}">
                <a16:creationId xmlns:a16="http://schemas.microsoft.com/office/drawing/2014/main" id="{58BE25C1-E530-E54F-8BA9-560E33E222F4}"/>
              </a:ext>
            </a:extLst>
          </p:cNvPr>
          <p:cNvPicPr>
            <a:picLocks noChangeAspect="1"/>
          </p:cNvPicPr>
          <p:nvPr/>
        </p:nvPicPr>
        <p:blipFill>
          <a:blip r:embed="rId3"/>
          <a:stretch>
            <a:fillRect/>
          </a:stretch>
        </p:blipFill>
        <p:spPr>
          <a:xfrm>
            <a:off x="3891191" y="3730346"/>
            <a:ext cx="3768606" cy="3060492"/>
          </a:xfrm>
          <a:prstGeom prst="rect">
            <a:avLst/>
          </a:prstGeom>
        </p:spPr>
      </p:pic>
      <p:pic>
        <p:nvPicPr>
          <p:cNvPr id="11" name="図 10" descr="ケーキ, 誕生日, 形, 装飾 が含まれている画像&#10;&#10;自動的に生成された説明">
            <a:extLst>
              <a:ext uri="{FF2B5EF4-FFF2-40B4-BE49-F238E27FC236}">
                <a16:creationId xmlns:a16="http://schemas.microsoft.com/office/drawing/2014/main" id="{2D893133-49A4-3042-8330-3988D1BF8B3E}"/>
              </a:ext>
            </a:extLst>
          </p:cNvPr>
          <p:cNvPicPr>
            <a:picLocks noChangeAspect="1"/>
          </p:cNvPicPr>
          <p:nvPr/>
        </p:nvPicPr>
        <p:blipFill>
          <a:blip r:embed="rId4"/>
          <a:stretch>
            <a:fillRect/>
          </a:stretch>
        </p:blipFill>
        <p:spPr>
          <a:xfrm>
            <a:off x="7803519" y="3611301"/>
            <a:ext cx="3584378" cy="3161799"/>
          </a:xfrm>
          <a:prstGeom prst="rect">
            <a:avLst/>
          </a:prstGeom>
        </p:spPr>
      </p:pic>
    </p:spTree>
    <p:extLst>
      <p:ext uri="{BB962C8B-B14F-4D97-AF65-F5344CB8AC3E}">
        <p14:creationId xmlns:p14="http://schemas.microsoft.com/office/powerpoint/2010/main" val="2653960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b="1"/>
              <a:t>4AKEB</a:t>
            </a:r>
            <a:r>
              <a:rPr lang="en-US" altLang="ja-JP" b="1"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5777ADEF-5250-1D45-96CD-1287E46C0616}"/>
              </a:ext>
            </a:extLst>
          </p:cNvPr>
          <p:cNvSpPr/>
          <p:nvPr/>
        </p:nvSpPr>
        <p:spPr>
          <a:xfrm>
            <a:off x="2866220" y="1544115"/>
            <a:ext cx="952505" cy="369332"/>
          </a:xfrm>
          <a:prstGeom prst="rect">
            <a:avLst/>
          </a:prstGeom>
        </p:spPr>
        <p:txBody>
          <a:bodyPr wrap="none">
            <a:spAutoFit/>
          </a:bodyPr>
          <a:lstStyle/>
          <a:p>
            <a:r>
              <a:rPr lang="en-US" altLang="ja-JP" dirty="0"/>
              <a:t>1ANKB</a:t>
            </a:r>
            <a:endParaRPr lang="ja-JP" altLang="en-US"/>
          </a:p>
        </p:txBody>
      </p:sp>
      <p:pic>
        <p:nvPicPr>
          <p:cNvPr id="7" name="図 6" descr="テーブル&#10;&#10;自動的に生成された説明">
            <a:extLst>
              <a:ext uri="{FF2B5EF4-FFF2-40B4-BE49-F238E27FC236}">
                <a16:creationId xmlns:a16="http://schemas.microsoft.com/office/drawing/2014/main" id="{DD3E86EE-FC9B-FC47-9619-022E66618B77}"/>
              </a:ext>
            </a:extLst>
          </p:cNvPr>
          <p:cNvPicPr>
            <a:picLocks noChangeAspect="1"/>
          </p:cNvPicPr>
          <p:nvPr/>
        </p:nvPicPr>
        <p:blipFill>
          <a:blip r:embed="rId2"/>
          <a:stretch>
            <a:fillRect/>
          </a:stretch>
        </p:blipFill>
        <p:spPr>
          <a:xfrm>
            <a:off x="3807151" y="1555690"/>
            <a:ext cx="8147484" cy="1702299"/>
          </a:xfrm>
          <a:prstGeom prst="rect">
            <a:avLst/>
          </a:prstGeom>
        </p:spPr>
      </p:pic>
      <p:pic>
        <p:nvPicPr>
          <p:cNvPr id="9" name="図 8" descr="ダイアグラム&#10;&#10;自動的に生成された説明">
            <a:extLst>
              <a:ext uri="{FF2B5EF4-FFF2-40B4-BE49-F238E27FC236}">
                <a16:creationId xmlns:a16="http://schemas.microsoft.com/office/drawing/2014/main" id="{51259ACB-E1B2-C741-A6A3-14D1DCD8673B}"/>
              </a:ext>
            </a:extLst>
          </p:cNvPr>
          <p:cNvPicPr>
            <a:picLocks noChangeAspect="1"/>
          </p:cNvPicPr>
          <p:nvPr/>
        </p:nvPicPr>
        <p:blipFill>
          <a:blip r:embed="rId3"/>
          <a:stretch>
            <a:fillRect/>
          </a:stretch>
        </p:blipFill>
        <p:spPr>
          <a:xfrm>
            <a:off x="3818725" y="3405502"/>
            <a:ext cx="3562325" cy="2857480"/>
          </a:xfrm>
          <a:prstGeom prst="rect">
            <a:avLst/>
          </a:prstGeom>
        </p:spPr>
      </p:pic>
      <p:pic>
        <p:nvPicPr>
          <p:cNvPr id="11" name="図 10" descr="ケーキ, 装飾, テーブル, 大きい が含まれている画像&#10;&#10;自動的に生成された説明">
            <a:extLst>
              <a:ext uri="{FF2B5EF4-FFF2-40B4-BE49-F238E27FC236}">
                <a16:creationId xmlns:a16="http://schemas.microsoft.com/office/drawing/2014/main" id="{C1D4D552-BD98-104E-BEBC-3E5440037783}"/>
              </a:ext>
            </a:extLst>
          </p:cNvPr>
          <p:cNvPicPr>
            <a:picLocks noChangeAspect="1"/>
          </p:cNvPicPr>
          <p:nvPr/>
        </p:nvPicPr>
        <p:blipFill>
          <a:blip r:embed="rId4"/>
          <a:stretch>
            <a:fillRect/>
          </a:stretch>
        </p:blipFill>
        <p:spPr>
          <a:xfrm>
            <a:off x="7508372" y="3405502"/>
            <a:ext cx="3001183" cy="2742678"/>
          </a:xfrm>
          <a:prstGeom prst="rect">
            <a:avLst/>
          </a:prstGeom>
        </p:spPr>
      </p:pic>
      <p:cxnSp>
        <p:nvCxnSpPr>
          <p:cNvPr id="13" name="直線コネクタ 12">
            <a:extLst>
              <a:ext uri="{FF2B5EF4-FFF2-40B4-BE49-F238E27FC236}">
                <a16:creationId xmlns:a16="http://schemas.microsoft.com/office/drawing/2014/main" id="{9A642643-BE23-BF43-B3F1-5CC824F09A04}"/>
              </a:ext>
            </a:extLst>
          </p:cNvPr>
          <p:cNvCxnSpPr>
            <a:cxnSpLocks/>
          </p:cNvCxnSpPr>
          <p:nvPr/>
        </p:nvCxnSpPr>
        <p:spPr>
          <a:xfrm>
            <a:off x="7119525" y="3719208"/>
            <a:ext cx="714866" cy="11150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33347A7-1B82-CB45-89EC-09897BF37260}"/>
              </a:ext>
            </a:extLst>
          </p:cNvPr>
          <p:cNvCxnSpPr>
            <a:cxnSpLocks/>
            <a:stCxn id="30" idx="6"/>
          </p:cNvCxnSpPr>
          <p:nvPr/>
        </p:nvCxnSpPr>
        <p:spPr>
          <a:xfrm>
            <a:off x="9710194" y="5106286"/>
            <a:ext cx="926683" cy="183345"/>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5B8BCDD-9BE1-604D-8F0B-8C5F1D3FD01F}"/>
              </a:ext>
            </a:extLst>
          </p:cNvPr>
          <p:cNvSpPr txBox="1"/>
          <p:nvPr/>
        </p:nvSpPr>
        <p:spPr>
          <a:xfrm>
            <a:off x="6303511" y="3376765"/>
            <a:ext cx="1077539" cy="369332"/>
          </a:xfrm>
          <a:prstGeom prst="rect">
            <a:avLst/>
          </a:prstGeom>
          <a:noFill/>
        </p:spPr>
        <p:txBody>
          <a:bodyPr wrap="none" rtlCol="0">
            <a:spAutoFit/>
          </a:bodyPr>
          <a:lstStyle/>
          <a:p>
            <a:r>
              <a:rPr kumimoji="1" lang="en-US" altLang="ja-JP" b="1" dirty="0"/>
              <a:t>pocket1</a:t>
            </a:r>
            <a:endParaRPr kumimoji="1" lang="ja-JP" altLang="en-US" b="1"/>
          </a:p>
        </p:txBody>
      </p:sp>
      <p:sp>
        <p:nvSpPr>
          <p:cNvPr id="19" name="テキスト ボックス 18">
            <a:extLst>
              <a:ext uri="{FF2B5EF4-FFF2-40B4-BE49-F238E27FC236}">
                <a16:creationId xmlns:a16="http://schemas.microsoft.com/office/drawing/2014/main" id="{84E9F4BC-C38A-BA43-8C7A-157E963BD494}"/>
              </a:ext>
            </a:extLst>
          </p:cNvPr>
          <p:cNvSpPr txBox="1"/>
          <p:nvPr/>
        </p:nvSpPr>
        <p:spPr>
          <a:xfrm>
            <a:off x="10636877" y="5104965"/>
            <a:ext cx="1077539" cy="369332"/>
          </a:xfrm>
          <a:prstGeom prst="rect">
            <a:avLst/>
          </a:prstGeom>
          <a:noFill/>
        </p:spPr>
        <p:txBody>
          <a:bodyPr wrap="none" rtlCol="0">
            <a:spAutoFit/>
          </a:bodyPr>
          <a:lstStyle/>
          <a:p>
            <a:r>
              <a:rPr kumimoji="1" lang="en-US" altLang="ja-JP" b="1" dirty="0"/>
              <a:t>pocket7</a:t>
            </a:r>
            <a:endParaRPr kumimoji="1" lang="ja-JP" altLang="en-US" b="1"/>
          </a:p>
        </p:txBody>
      </p:sp>
      <p:cxnSp>
        <p:nvCxnSpPr>
          <p:cNvPr id="20" name="直線コネクタ 19">
            <a:extLst>
              <a:ext uri="{FF2B5EF4-FFF2-40B4-BE49-F238E27FC236}">
                <a16:creationId xmlns:a16="http://schemas.microsoft.com/office/drawing/2014/main" id="{4463BCC1-232F-E649-BFD1-0D6C2BB2DA2F}"/>
              </a:ext>
            </a:extLst>
          </p:cNvPr>
          <p:cNvCxnSpPr>
            <a:cxnSpLocks/>
            <a:endCxn id="22" idx="7"/>
          </p:cNvCxnSpPr>
          <p:nvPr/>
        </p:nvCxnSpPr>
        <p:spPr>
          <a:xfrm flipH="1">
            <a:off x="5480462" y="3761772"/>
            <a:ext cx="1034782" cy="111156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ドーナツ 21">
            <a:extLst>
              <a:ext uri="{FF2B5EF4-FFF2-40B4-BE49-F238E27FC236}">
                <a16:creationId xmlns:a16="http://schemas.microsoft.com/office/drawing/2014/main" id="{47E949C7-1307-4E40-BE47-5273D2D78CAD}"/>
              </a:ext>
            </a:extLst>
          </p:cNvPr>
          <p:cNvSpPr/>
          <p:nvPr/>
        </p:nvSpPr>
        <p:spPr>
          <a:xfrm rot="20413955">
            <a:off x="5006302" y="4837875"/>
            <a:ext cx="668464" cy="68982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95CDA56E-4BA4-9D43-A207-EC8F006707D8}"/>
              </a:ext>
            </a:extLst>
          </p:cNvPr>
          <p:cNvSpPr txBox="1"/>
          <p:nvPr/>
        </p:nvSpPr>
        <p:spPr>
          <a:xfrm>
            <a:off x="4471613" y="5435743"/>
            <a:ext cx="723275" cy="369332"/>
          </a:xfrm>
          <a:prstGeom prst="rect">
            <a:avLst/>
          </a:prstGeom>
          <a:noFill/>
        </p:spPr>
        <p:txBody>
          <a:bodyPr wrap="none" rtlCol="0">
            <a:spAutoFit/>
          </a:bodyPr>
          <a:lstStyle/>
          <a:p>
            <a:r>
              <a:rPr kumimoji="1" lang="en-US" altLang="ja-JP" b="1" dirty="0">
                <a:solidFill>
                  <a:srgbClr val="FF0000"/>
                </a:solidFill>
              </a:rPr>
              <a:t>AMP</a:t>
            </a:r>
            <a:endParaRPr kumimoji="1" lang="ja-JP" altLang="en-US" b="1">
              <a:solidFill>
                <a:srgbClr val="FF0000"/>
              </a:solidFill>
            </a:endParaRPr>
          </a:p>
        </p:txBody>
      </p:sp>
      <p:sp>
        <p:nvSpPr>
          <p:cNvPr id="27" name="ドーナツ 26">
            <a:extLst>
              <a:ext uri="{FF2B5EF4-FFF2-40B4-BE49-F238E27FC236}">
                <a16:creationId xmlns:a16="http://schemas.microsoft.com/office/drawing/2014/main" id="{00440B99-3414-534F-9BE8-41416EBD0DB3}"/>
              </a:ext>
            </a:extLst>
          </p:cNvPr>
          <p:cNvSpPr/>
          <p:nvPr/>
        </p:nvSpPr>
        <p:spPr>
          <a:xfrm rot="20413955">
            <a:off x="5665413" y="4689629"/>
            <a:ext cx="668464" cy="689820"/>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28" name="テキスト ボックス 27">
            <a:extLst>
              <a:ext uri="{FF2B5EF4-FFF2-40B4-BE49-F238E27FC236}">
                <a16:creationId xmlns:a16="http://schemas.microsoft.com/office/drawing/2014/main" id="{71416996-D97C-C443-9830-F765A2E74702}"/>
              </a:ext>
            </a:extLst>
          </p:cNvPr>
          <p:cNvSpPr txBox="1"/>
          <p:nvPr/>
        </p:nvSpPr>
        <p:spPr>
          <a:xfrm>
            <a:off x="5831234" y="5379666"/>
            <a:ext cx="683200" cy="369332"/>
          </a:xfrm>
          <a:prstGeom prst="rect">
            <a:avLst/>
          </a:prstGeom>
          <a:noFill/>
        </p:spPr>
        <p:txBody>
          <a:bodyPr wrap="none" rtlCol="0">
            <a:spAutoFit/>
          </a:bodyPr>
          <a:lstStyle/>
          <a:p>
            <a:r>
              <a:rPr kumimoji="1" lang="en-US" altLang="ja-JP" b="1" dirty="0">
                <a:solidFill>
                  <a:srgbClr val="FFC000"/>
                </a:solidFill>
              </a:rPr>
              <a:t>ANP</a:t>
            </a:r>
            <a:endParaRPr kumimoji="1" lang="ja-JP" altLang="en-US" b="1">
              <a:solidFill>
                <a:srgbClr val="FFC000"/>
              </a:solidFill>
            </a:endParaRPr>
          </a:p>
        </p:txBody>
      </p:sp>
      <p:sp>
        <p:nvSpPr>
          <p:cNvPr id="29" name="ドーナツ 28">
            <a:extLst>
              <a:ext uri="{FF2B5EF4-FFF2-40B4-BE49-F238E27FC236}">
                <a16:creationId xmlns:a16="http://schemas.microsoft.com/office/drawing/2014/main" id="{33CD417E-9A20-2C4A-90B2-0553F17040EF}"/>
              </a:ext>
            </a:extLst>
          </p:cNvPr>
          <p:cNvSpPr/>
          <p:nvPr/>
        </p:nvSpPr>
        <p:spPr>
          <a:xfrm rot="20413955">
            <a:off x="7766880" y="4541222"/>
            <a:ext cx="668464" cy="68982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ドーナツ 29">
            <a:extLst>
              <a:ext uri="{FF2B5EF4-FFF2-40B4-BE49-F238E27FC236}">
                <a16:creationId xmlns:a16="http://schemas.microsoft.com/office/drawing/2014/main" id="{7D811A36-375D-DB4B-8766-796F11B6B4DF}"/>
              </a:ext>
            </a:extLst>
          </p:cNvPr>
          <p:cNvSpPr/>
          <p:nvPr/>
        </p:nvSpPr>
        <p:spPr>
          <a:xfrm rot="20413955">
            <a:off x="8394922" y="4593358"/>
            <a:ext cx="1355201" cy="1484187"/>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32" name="テキスト ボックス 31">
            <a:extLst>
              <a:ext uri="{FF2B5EF4-FFF2-40B4-BE49-F238E27FC236}">
                <a16:creationId xmlns:a16="http://schemas.microsoft.com/office/drawing/2014/main" id="{073F15F6-F83E-EC4B-9508-89BA88971D5C}"/>
              </a:ext>
            </a:extLst>
          </p:cNvPr>
          <p:cNvSpPr txBox="1"/>
          <p:nvPr/>
        </p:nvSpPr>
        <p:spPr>
          <a:xfrm>
            <a:off x="3333508" y="6423354"/>
            <a:ext cx="9220794" cy="369332"/>
          </a:xfrm>
          <a:prstGeom prst="rect">
            <a:avLst/>
          </a:prstGeom>
          <a:noFill/>
        </p:spPr>
        <p:txBody>
          <a:bodyPr wrap="none" rtlCol="0">
            <a:spAutoFit/>
          </a:bodyPr>
          <a:lstStyle/>
          <a:p>
            <a:r>
              <a:rPr kumimoji="1" lang="en-US" altLang="ja-JP" dirty="0"/>
              <a:t>Pocket1</a:t>
            </a:r>
            <a:r>
              <a:rPr kumimoji="1" lang="ja-JP" altLang="en-US"/>
              <a:t>は</a:t>
            </a:r>
            <a:r>
              <a:rPr kumimoji="1" lang="en-US" altLang="ja-JP" dirty="0"/>
              <a:t>AMP</a:t>
            </a:r>
            <a:r>
              <a:rPr kumimoji="1" lang="ja-JP" altLang="en-US"/>
              <a:t>と</a:t>
            </a:r>
            <a:r>
              <a:rPr kumimoji="1" lang="en-US" altLang="ja-JP" dirty="0"/>
              <a:t>ANP</a:t>
            </a:r>
            <a:r>
              <a:rPr kumimoji="1" lang="ja-JP" altLang="en-US"/>
              <a:t>を</a:t>
            </a:r>
            <a:r>
              <a:rPr kumimoji="1" lang="en-US" altLang="ja-JP" dirty="0"/>
              <a:t>overlap.  Pocket7</a:t>
            </a:r>
            <a:r>
              <a:rPr kumimoji="1" lang="ja-JP" altLang="en-US"/>
              <a:t>は</a:t>
            </a:r>
            <a:r>
              <a:rPr kumimoji="1" lang="en-US" altLang="ja-JP" dirty="0"/>
              <a:t>ANP</a:t>
            </a:r>
            <a:r>
              <a:rPr kumimoji="1" lang="ja-JP" altLang="en-US"/>
              <a:t>のみ（現状は、</a:t>
            </a:r>
            <a:r>
              <a:rPr kumimoji="1" lang="en-US" altLang="ja-JP" dirty="0"/>
              <a:t>Pocket1</a:t>
            </a:r>
            <a:r>
              <a:rPr kumimoji="1" lang="ja-JP" altLang="en-US"/>
              <a:t>のみを採用）</a:t>
            </a:r>
            <a:r>
              <a:rPr kumimoji="1" lang="en-US" altLang="ja-JP" dirty="0"/>
              <a:t>  </a:t>
            </a:r>
            <a:endParaRPr kumimoji="1" lang="ja-JP" altLang="en-US"/>
          </a:p>
        </p:txBody>
      </p:sp>
    </p:spTree>
    <p:extLst>
      <p:ext uri="{BB962C8B-B14F-4D97-AF65-F5344CB8AC3E}">
        <p14:creationId xmlns:p14="http://schemas.microsoft.com/office/powerpoint/2010/main" val="13003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b="1"/>
              <a:t>1HOOB</a:t>
            </a:r>
            <a:r>
              <a:rPr lang="en-US" altLang="ja-JP" b="1"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6A2DBA19-A85B-EE4E-AF56-C789651B53DD}"/>
              </a:ext>
            </a:extLst>
          </p:cNvPr>
          <p:cNvSpPr/>
          <p:nvPr/>
        </p:nvSpPr>
        <p:spPr>
          <a:xfrm>
            <a:off x="3057200" y="1312621"/>
            <a:ext cx="843501" cy="369332"/>
          </a:xfrm>
          <a:prstGeom prst="rect">
            <a:avLst/>
          </a:prstGeom>
        </p:spPr>
        <p:txBody>
          <a:bodyPr wrap="none">
            <a:spAutoFit/>
          </a:bodyPr>
          <a:lstStyle/>
          <a:p>
            <a:r>
              <a:rPr lang="en-US" altLang="ja-JP" dirty="0"/>
              <a:t>1CIBA</a:t>
            </a:r>
            <a:endParaRPr lang="ja-JP" altLang="en-US"/>
          </a:p>
        </p:txBody>
      </p:sp>
      <p:pic>
        <p:nvPicPr>
          <p:cNvPr id="7" name="図 6" descr="グラフィカル ユーザー インターフェイス, テキスト&#10;&#10;中程度の精度で自動的に生成された説明">
            <a:extLst>
              <a:ext uri="{FF2B5EF4-FFF2-40B4-BE49-F238E27FC236}">
                <a16:creationId xmlns:a16="http://schemas.microsoft.com/office/drawing/2014/main" id="{0382960E-D14A-2D4A-A792-3FCAABAE69C9}"/>
              </a:ext>
            </a:extLst>
          </p:cNvPr>
          <p:cNvPicPr>
            <a:picLocks noChangeAspect="1"/>
          </p:cNvPicPr>
          <p:nvPr/>
        </p:nvPicPr>
        <p:blipFill>
          <a:blip r:embed="rId2"/>
          <a:stretch>
            <a:fillRect/>
          </a:stretch>
        </p:blipFill>
        <p:spPr>
          <a:xfrm>
            <a:off x="3900701" y="1640999"/>
            <a:ext cx="7960575" cy="1389600"/>
          </a:xfrm>
          <a:prstGeom prst="rect">
            <a:avLst/>
          </a:prstGeom>
        </p:spPr>
      </p:pic>
      <p:pic>
        <p:nvPicPr>
          <p:cNvPr id="8" name="図 7">
            <a:extLst>
              <a:ext uri="{FF2B5EF4-FFF2-40B4-BE49-F238E27FC236}">
                <a16:creationId xmlns:a16="http://schemas.microsoft.com/office/drawing/2014/main" id="{45278D39-03BD-CE48-9987-BDC7CD9B411F}"/>
              </a:ext>
            </a:extLst>
          </p:cNvPr>
          <p:cNvPicPr>
            <a:picLocks noChangeAspect="1"/>
          </p:cNvPicPr>
          <p:nvPr/>
        </p:nvPicPr>
        <p:blipFill>
          <a:blip r:embed="rId3"/>
          <a:stretch>
            <a:fillRect/>
          </a:stretch>
        </p:blipFill>
        <p:spPr>
          <a:xfrm>
            <a:off x="3923687" y="1334580"/>
            <a:ext cx="8169761" cy="328378"/>
          </a:xfrm>
          <a:prstGeom prst="rect">
            <a:avLst/>
          </a:prstGeom>
        </p:spPr>
      </p:pic>
      <p:pic>
        <p:nvPicPr>
          <p:cNvPr id="10" name="図 9" descr="カラフルなチョコレート&#10;&#10;低い精度で自動的に生成された説明">
            <a:extLst>
              <a:ext uri="{FF2B5EF4-FFF2-40B4-BE49-F238E27FC236}">
                <a16:creationId xmlns:a16="http://schemas.microsoft.com/office/drawing/2014/main" id="{8D2F4409-4DCC-1942-A995-C802DE876AF8}"/>
              </a:ext>
            </a:extLst>
          </p:cNvPr>
          <p:cNvPicPr>
            <a:picLocks noChangeAspect="1"/>
          </p:cNvPicPr>
          <p:nvPr/>
        </p:nvPicPr>
        <p:blipFill>
          <a:blip r:embed="rId4"/>
          <a:stretch>
            <a:fillRect/>
          </a:stretch>
        </p:blipFill>
        <p:spPr>
          <a:xfrm>
            <a:off x="3857676" y="3235554"/>
            <a:ext cx="4150891" cy="3035951"/>
          </a:xfrm>
          <a:prstGeom prst="rect">
            <a:avLst/>
          </a:prstGeom>
        </p:spPr>
      </p:pic>
      <p:sp>
        <p:nvSpPr>
          <p:cNvPr id="11" name="ドーナツ 10">
            <a:extLst>
              <a:ext uri="{FF2B5EF4-FFF2-40B4-BE49-F238E27FC236}">
                <a16:creationId xmlns:a16="http://schemas.microsoft.com/office/drawing/2014/main" id="{B8E199DC-3D98-4744-AA44-FFBFD0D043E5}"/>
              </a:ext>
            </a:extLst>
          </p:cNvPr>
          <p:cNvSpPr/>
          <p:nvPr/>
        </p:nvSpPr>
        <p:spPr>
          <a:xfrm rot="20413955">
            <a:off x="5611864" y="4741971"/>
            <a:ext cx="837091" cy="819350"/>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2E403EAD-DB23-6A41-86B4-F1A42F640652}"/>
              </a:ext>
            </a:extLst>
          </p:cNvPr>
          <p:cNvSpPr txBox="1"/>
          <p:nvPr/>
        </p:nvSpPr>
        <p:spPr>
          <a:xfrm>
            <a:off x="5660005" y="5632550"/>
            <a:ext cx="638316" cy="369332"/>
          </a:xfrm>
          <a:prstGeom prst="rect">
            <a:avLst/>
          </a:prstGeom>
          <a:noFill/>
        </p:spPr>
        <p:txBody>
          <a:bodyPr wrap="none" rtlCol="0">
            <a:spAutoFit/>
          </a:bodyPr>
          <a:lstStyle/>
          <a:p>
            <a:r>
              <a:rPr lang="en-US" altLang="ja-JP" b="1" dirty="0">
                <a:solidFill>
                  <a:srgbClr val="FF0000"/>
                </a:solidFill>
              </a:rPr>
              <a:t>IMP</a:t>
            </a:r>
            <a:endParaRPr kumimoji="1" lang="ja-JP" altLang="en-US" b="1">
              <a:solidFill>
                <a:srgbClr val="FF0000"/>
              </a:solidFill>
            </a:endParaRPr>
          </a:p>
        </p:txBody>
      </p:sp>
      <p:sp>
        <p:nvSpPr>
          <p:cNvPr id="13" name="ドーナツ 12">
            <a:extLst>
              <a:ext uri="{FF2B5EF4-FFF2-40B4-BE49-F238E27FC236}">
                <a16:creationId xmlns:a16="http://schemas.microsoft.com/office/drawing/2014/main" id="{3CD71173-B877-FF49-B1A2-3C96DA01ECEF}"/>
              </a:ext>
            </a:extLst>
          </p:cNvPr>
          <p:cNvSpPr/>
          <p:nvPr/>
        </p:nvSpPr>
        <p:spPr>
          <a:xfrm rot="858820">
            <a:off x="4526462" y="4551474"/>
            <a:ext cx="1054336" cy="773149"/>
          </a:xfrm>
          <a:prstGeom prst="donut">
            <a:avLst>
              <a:gd name="adj" fmla="val 46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endParaRPr>
          </a:p>
        </p:txBody>
      </p:sp>
      <p:sp>
        <p:nvSpPr>
          <p:cNvPr id="14" name="テキスト ボックス 13">
            <a:extLst>
              <a:ext uri="{FF2B5EF4-FFF2-40B4-BE49-F238E27FC236}">
                <a16:creationId xmlns:a16="http://schemas.microsoft.com/office/drawing/2014/main" id="{0E0E60A4-BF5F-7546-B4FF-DF8CDC867B70}"/>
              </a:ext>
            </a:extLst>
          </p:cNvPr>
          <p:cNvSpPr txBox="1"/>
          <p:nvPr/>
        </p:nvSpPr>
        <p:spPr>
          <a:xfrm>
            <a:off x="4503955" y="5379406"/>
            <a:ext cx="699230" cy="369332"/>
          </a:xfrm>
          <a:prstGeom prst="rect">
            <a:avLst/>
          </a:prstGeom>
          <a:noFill/>
        </p:spPr>
        <p:txBody>
          <a:bodyPr wrap="none" rtlCol="0">
            <a:spAutoFit/>
          </a:bodyPr>
          <a:lstStyle/>
          <a:p>
            <a:r>
              <a:rPr lang="en-US" altLang="ja-JP" b="1" dirty="0">
                <a:solidFill>
                  <a:srgbClr val="FFC000"/>
                </a:solidFill>
              </a:rPr>
              <a:t>GD</a:t>
            </a:r>
            <a:r>
              <a:rPr kumimoji="1" lang="en-US" altLang="ja-JP" b="1" dirty="0">
                <a:solidFill>
                  <a:srgbClr val="FFC000"/>
                </a:solidFill>
              </a:rPr>
              <a:t>P</a:t>
            </a:r>
            <a:endParaRPr kumimoji="1" lang="ja-JP" altLang="en-US" b="1">
              <a:solidFill>
                <a:srgbClr val="FFC000"/>
              </a:solidFill>
            </a:endParaRPr>
          </a:p>
        </p:txBody>
      </p:sp>
      <p:sp>
        <p:nvSpPr>
          <p:cNvPr id="15" name="テキスト ボックス 14">
            <a:extLst>
              <a:ext uri="{FF2B5EF4-FFF2-40B4-BE49-F238E27FC236}">
                <a16:creationId xmlns:a16="http://schemas.microsoft.com/office/drawing/2014/main" id="{EFD31810-0924-0349-8471-EA44305CCC61}"/>
              </a:ext>
            </a:extLst>
          </p:cNvPr>
          <p:cNvSpPr txBox="1"/>
          <p:nvPr/>
        </p:nvSpPr>
        <p:spPr>
          <a:xfrm>
            <a:off x="3057143" y="3856177"/>
            <a:ext cx="1096775" cy="369332"/>
          </a:xfrm>
          <a:prstGeom prst="rect">
            <a:avLst/>
          </a:prstGeom>
          <a:noFill/>
        </p:spPr>
        <p:txBody>
          <a:bodyPr wrap="none" rtlCol="0">
            <a:spAutoFit/>
          </a:bodyPr>
          <a:lstStyle/>
          <a:p>
            <a:r>
              <a:rPr kumimoji="1" lang="en-US" altLang="ja-JP" b="1" dirty="0"/>
              <a:t>Pocket2</a:t>
            </a:r>
          </a:p>
        </p:txBody>
      </p:sp>
      <p:sp>
        <p:nvSpPr>
          <p:cNvPr id="16" name="テキスト ボックス 15">
            <a:extLst>
              <a:ext uri="{FF2B5EF4-FFF2-40B4-BE49-F238E27FC236}">
                <a16:creationId xmlns:a16="http://schemas.microsoft.com/office/drawing/2014/main" id="{85EE4454-9330-D847-8CC0-6D2A468532BF}"/>
              </a:ext>
            </a:extLst>
          </p:cNvPr>
          <p:cNvSpPr txBox="1"/>
          <p:nvPr/>
        </p:nvSpPr>
        <p:spPr>
          <a:xfrm>
            <a:off x="5474824" y="4145999"/>
            <a:ext cx="1096775" cy="369332"/>
          </a:xfrm>
          <a:prstGeom prst="rect">
            <a:avLst/>
          </a:prstGeom>
          <a:noFill/>
        </p:spPr>
        <p:txBody>
          <a:bodyPr wrap="none" rtlCol="0">
            <a:spAutoFit/>
          </a:bodyPr>
          <a:lstStyle/>
          <a:p>
            <a:r>
              <a:rPr kumimoji="1" lang="en-US" altLang="ja-JP" b="1" dirty="0"/>
              <a:t>Pocket1</a:t>
            </a:r>
          </a:p>
        </p:txBody>
      </p:sp>
      <p:sp>
        <p:nvSpPr>
          <p:cNvPr id="17" name="テキスト ボックス 16">
            <a:extLst>
              <a:ext uri="{FF2B5EF4-FFF2-40B4-BE49-F238E27FC236}">
                <a16:creationId xmlns:a16="http://schemas.microsoft.com/office/drawing/2014/main" id="{602A2080-4535-4048-BF29-DBF40F9A9EB0}"/>
              </a:ext>
            </a:extLst>
          </p:cNvPr>
          <p:cNvSpPr txBox="1"/>
          <p:nvPr/>
        </p:nvSpPr>
        <p:spPr>
          <a:xfrm>
            <a:off x="6562845" y="4938048"/>
            <a:ext cx="1342664" cy="369332"/>
          </a:xfrm>
          <a:prstGeom prst="rect">
            <a:avLst/>
          </a:prstGeom>
          <a:noFill/>
        </p:spPr>
        <p:txBody>
          <a:bodyPr wrap="square" rtlCol="0">
            <a:spAutoFit/>
          </a:bodyPr>
          <a:lstStyle/>
          <a:p>
            <a:r>
              <a:rPr kumimoji="1" lang="en-US" altLang="ja-JP" b="1" dirty="0"/>
              <a:t>Pocket17</a:t>
            </a:r>
          </a:p>
        </p:txBody>
      </p:sp>
      <p:cxnSp>
        <p:nvCxnSpPr>
          <p:cNvPr id="18" name="直線コネクタ 17">
            <a:extLst>
              <a:ext uri="{FF2B5EF4-FFF2-40B4-BE49-F238E27FC236}">
                <a16:creationId xmlns:a16="http://schemas.microsoft.com/office/drawing/2014/main" id="{C9CC7C0B-1316-0549-B5FA-5E814E163152}"/>
              </a:ext>
            </a:extLst>
          </p:cNvPr>
          <p:cNvCxnSpPr>
            <a:cxnSpLocks/>
          </p:cNvCxnSpPr>
          <p:nvPr/>
        </p:nvCxnSpPr>
        <p:spPr>
          <a:xfrm>
            <a:off x="3786127" y="4197740"/>
            <a:ext cx="522690" cy="15101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32F9EE5-1FC1-CF46-A486-FE407D960F69}"/>
              </a:ext>
            </a:extLst>
          </p:cNvPr>
          <p:cNvCxnSpPr>
            <a:cxnSpLocks/>
          </p:cNvCxnSpPr>
          <p:nvPr/>
        </p:nvCxnSpPr>
        <p:spPr>
          <a:xfrm flipH="1" flipV="1">
            <a:off x="5841321" y="4482157"/>
            <a:ext cx="91800" cy="55762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4544789-9189-9F44-BCAA-19477B7179ED}"/>
              </a:ext>
            </a:extLst>
          </p:cNvPr>
          <p:cNvCxnSpPr>
            <a:cxnSpLocks/>
          </p:cNvCxnSpPr>
          <p:nvPr/>
        </p:nvCxnSpPr>
        <p:spPr>
          <a:xfrm flipV="1">
            <a:off x="5371766" y="4502910"/>
            <a:ext cx="454371" cy="2506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D967D64-FF0C-754A-986D-675BEB92ED92}"/>
              </a:ext>
            </a:extLst>
          </p:cNvPr>
          <p:cNvCxnSpPr>
            <a:cxnSpLocks/>
          </p:cNvCxnSpPr>
          <p:nvPr/>
        </p:nvCxnSpPr>
        <p:spPr>
          <a:xfrm flipV="1">
            <a:off x="6459787" y="5232783"/>
            <a:ext cx="577684" cy="21017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7A819F9-1544-BA4F-BC4E-4BF0B9B151FA}"/>
              </a:ext>
            </a:extLst>
          </p:cNvPr>
          <p:cNvSpPr txBox="1"/>
          <p:nvPr/>
        </p:nvSpPr>
        <p:spPr>
          <a:xfrm>
            <a:off x="8080116" y="3429000"/>
            <a:ext cx="3458056" cy="923330"/>
          </a:xfrm>
          <a:prstGeom prst="rect">
            <a:avLst/>
          </a:prstGeom>
          <a:noFill/>
        </p:spPr>
        <p:txBody>
          <a:bodyPr wrap="square" rtlCol="0">
            <a:spAutoFit/>
          </a:bodyPr>
          <a:lstStyle/>
          <a:p>
            <a:r>
              <a:rPr kumimoji="1" lang="ja-JP" altLang="en-US"/>
              <a:t>現状は、</a:t>
            </a:r>
            <a:r>
              <a:rPr kumimoji="1" lang="en-US" altLang="ja-JP" dirty="0"/>
              <a:t>Pocket1, 2, 17</a:t>
            </a:r>
            <a:r>
              <a:rPr lang="ja-JP" altLang="en-US"/>
              <a:t>を</a:t>
            </a:r>
            <a:r>
              <a:rPr lang="en-US" altLang="ja-JP" dirty="0"/>
              <a:t>crypt site</a:t>
            </a:r>
            <a:r>
              <a:rPr lang="ja-JP" altLang="en-US"/>
              <a:t>としている。</a:t>
            </a:r>
            <a:endParaRPr lang="en-US" altLang="ja-JP" dirty="0"/>
          </a:p>
          <a:p>
            <a:r>
              <a:rPr kumimoji="1" lang="en-US" altLang="ja-JP" dirty="0"/>
              <a:t>Pocket2</a:t>
            </a:r>
            <a:r>
              <a:rPr kumimoji="1" lang="ja-JP" altLang="en-US"/>
              <a:t>はラベルとして誤り。</a:t>
            </a:r>
            <a:endParaRPr kumimoji="1" lang="en-US" altLang="ja-JP" dirty="0"/>
          </a:p>
        </p:txBody>
      </p:sp>
    </p:spTree>
    <p:extLst>
      <p:ext uri="{BB962C8B-B14F-4D97-AF65-F5344CB8AC3E}">
        <p14:creationId xmlns:p14="http://schemas.microsoft.com/office/powerpoint/2010/main" val="124611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b="1"/>
              <a:t>1EXMA</a:t>
            </a:r>
            <a:r>
              <a:rPr lang="en-US" altLang="ja-JP" b="1" dirty="0"/>
              <a:t>   </a:t>
            </a:r>
            <a:r>
              <a:rPr lang="en" altLang="ja-JP" b="1" dirty="0"/>
              <a:t>1HA3B </a:t>
            </a:r>
            <a:endParaRPr lang="en-US" altLang="ja-JP" b="1"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97BE6D14-53C6-AA4E-BF7D-613A78F9BDC9}"/>
              </a:ext>
            </a:extLst>
          </p:cNvPr>
          <p:cNvSpPr/>
          <p:nvPr/>
        </p:nvSpPr>
        <p:spPr>
          <a:xfrm>
            <a:off x="2970394" y="1567265"/>
            <a:ext cx="918841" cy="369332"/>
          </a:xfrm>
          <a:prstGeom prst="rect">
            <a:avLst/>
          </a:prstGeom>
        </p:spPr>
        <p:txBody>
          <a:bodyPr wrap="none">
            <a:spAutoFit/>
          </a:bodyPr>
          <a:lstStyle/>
          <a:p>
            <a:r>
              <a:rPr lang="en-US" altLang="ja-JP" dirty="0"/>
              <a:t>1HA3B</a:t>
            </a:r>
            <a:endParaRPr lang="ja-JP" altLang="en-US"/>
          </a:p>
        </p:txBody>
      </p:sp>
      <p:pic>
        <p:nvPicPr>
          <p:cNvPr id="7" name="図 6" descr="テキスト&#10;&#10;中程度の精度で自動的に生成された説明">
            <a:extLst>
              <a:ext uri="{FF2B5EF4-FFF2-40B4-BE49-F238E27FC236}">
                <a16:creationId xmlns:a16="http://schemas.microsoft.com/office/drawing/2014/main" id="{C96B77E8-56B7-D746-98DD-3CA80C063AC8}"/>
              </a:ext>
            </a:extLst>
          </p:cNvPr>
          <p:cNvPicPr>
            <a:picLocks noChangeAspect="1"/>
          </p:cNvPicPr>
          <p:nvPr/>
        </p:nvPicPr>
        <p:blipFill>
          <a:blip r:embed="rId2"/>
          <a:stretch>
            <a:fillRect/>
          </a:stretch>
        </p:blipFill>
        <p:spPr>
          <a:xfrm>
            <a:off x="3889235" y="1567265"/>
            <a:ext cx="8245997" cy="1701555"/>
          </a:xfrm>
          <a:prstGeom prst="rect">
            <a:avLst/>
          </a:prstGeom>
        </p:spPr>
      </p:pic>
      <p:pic>
        <p:nvPicPr>
          <p:cNvPr id="9" name="図 8" descr="食品, ネックレス が含まれている画像&#10;&#10;自動的に生成された説明">
            <a:extLst>
              <a:ext uri="{FF2B5EF4-FFF2-40B4-BE49-F238E27FC236}">
                <a16:creationId xmlns:a16="http://schemas.microsoft.com/office/drawing/2014/main" id="{AF5277E1-474E-404C-9A07-A08D4BD7E58C}"/>
              </a:ext>
            </a:extLst>
          </p:cNvPr>
          <p:cNvPicPr>
            <a:picLocks noChangeAspect="1"/>
          </p:cNvPicPr>
          <p:nvPr/>
        </p:nvPicPr>
        <p:blipFill>
          <a:blip r:embed="rId3"/>
          <a:stretch>
            <a:fillRect/>
          </a:stretch>
        </p:blipFill>
        <p:spPr>
          <a:xfrm>
            <a:off x="3889234" y="3756022"/>
            <a:ext cx="3564861" cy="2736853"/>
          </a:xfrm>
          <a:prstGeom prst="rect">
            <a:avLst/>
          </a:prstGeom>
        </p:spPr>
      </p:pic>
      <p:pic>
        <p:nvPicPr>
          <p:cNvPr id="11" name="図 10" descr="チョコレートのカップケーキ&#10;&#10;低い精度で自動的に生成された説明">
            <a:extLst>
              <a:ext uri="{FF2B5EF4-FFF2-40B4-BE49-F238E27FC236}">
                <a16:creationId xmlns:a16="http://schemas.microsoft.com/office/drawing/2014/main" id="{200A6652-11E7-5341-B92F-A9D3247D0AA3}"/>
              </a:ext>
            </a:extLst>
          </p:cNvPr>
          <p:cNvPicPr>
            <a:picLocks noChangeAspect="1"/>
          </p:cNvPicPr>
          <p:nvPr/>
        </p:nvPicPr>
        <p:blipFill>
          <a:blip r:embed="rId4"/>
          <a:stretch>
            <a:fillRect/>
          </a:stretch>
        </p:blipFill>
        <p:spPr>
          <a:xfrm>
            <a:off x="7637362" y="3849080"/>
            <a:ext cx="3462760" cy="2772717"/>
          </a:xfrm>
          <a:prstGeom prst="rect">
            <a:avLst/>
          </a:prstGeom>
        </p:spPr>
      </p:pic>
      <p:sp>
        <p:nvSpPr>
          <p:cNvPr id="12" name="ドーナツ 11">
            <a:extLst>
              <a:ext uri="{FF2B5EF4-FFF2-40B4-BE49-F238E27FC236}">
                <a16:creationId xmlns:a16="http://schemas.microsoft.com/office/drawing/2014/main" id="{4E18446B-396D-A34D-BCC1-346E0785F41A}"/>
              </a:ext>
            </a:extLst>
          </p:cNvPr>
          <p:cNvSpPr/>
          <p:nvPr/>
        </p:nvSpPr>
        <p:spPr>
          <a:xfrm rot="21200897">
            <a:off x="8443249" y="4490799"/>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16979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b="1"/>
              <a:t>3MN9A</a:t>
            </a:r>
            <a:r>
              <a:rPr lang="en-US" altLang="ja-JP" b="1"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ECF3D39F-C593-7F44-89CD-3FD7FE2774A0}"/>
              </a:ext>
            </a:extLst>
          </p:cNvPr>
          <p:cNvSpPr/>
          <p:nvPr/>
        </p:nvSpPr>
        <p:spPr>
          <a:xfrm>
            <a:off x="2855748" y="1567265"/>
            <a:ext cx="909223" cy="369332"/>
          </a:xfrm>
          <a:prstGeom prst="rect">
            <a:avLst/>
          </a:prstGeom>
        </p:spPr>
        <p:txBody>
          <a:bodyPr wrap="none">
            <a:spAutoFit/>
          </a:bodyPr>
          <a:lstStyle/>
          <a:p>
            <a:r>
              <a:rPr lang="en-US" altLang="ja-JP" dirty="0"/>
              <a:t>3EKSA</a:t>
            </a:r>
            <a:endParaRPr lang="ja-JP" altLang="en-US"/>
          </a:p>
        </p:txBody>
      </p:sp>
      <p:pic>
        <p:nvPicPr>
          <p:cNvPr id="7" name="図 6" descr="テキスト&#10;&#10;自動的に生成された説明">
            <a:extLst>
              <a:ext uri="{FF2B5EF4-FFF2-40B4-BE49-F238E27FC236}">
                <a16:creationId xmlns:a16="http://schemas.microsoft.com/office/drawing/2014/main" id="{70FC9ECF-D310-614D-8A22-FF112A5CB644}"/>
              </a:ext>
            </a:extLst>
          </p:cNvPr>
          <p:cNvPicPr>
            <a:picLocks noChangeAspect="1"/>
          </p:cNvPicPr>
          <p:nvPr/>
        </p:nvPicPr>
        <p:blipFill>
          <a:blip r:embed="rId2"/>
          <a:stretch>
            <a:fillRect/>
          </a:stretch>
        </p:blipFill>
        <p:spPr>
          <a:xfrm>
            <a:off x="3748674" y="1567265"/>
            <a:ext cx="8205952" cy="1899332"/>
          </a:xfrm>
          <a:prstGeom prst="rect">
            <a:avLst/>
          </a:prstGeom>
        </p:spPr>
      </p:pic>
      <p:pic>
        <p:nvPicPr>
          <p:cNvPr id="9" name="図 8" descr="ケーキ, 誕生日, 屋内, 装飾 が含まれている画像&#10;&#10;自動的に生成された説明">
            <a:extLst>
              <a:ext uri="{FF2B5EF4-FFF2-40B4-BE49-F238E27FC236}">
                <a16:creationId xmlns:a16="http://schemas.microsoft.com/office/drawing/2014/main" id="{062E26FC-CC84-6044-8C9A-0AD21D208BB6}"/>
              </a:ext>
            </a:extLst>
          </p:cNvPr>
          <p:cNvPicPr>
            <a:picLocks noChangeAspect="1"/>
          </p:cNvPicPr>
          <p:nvPr/>
        </p:nvPicPr>
        <p:blipFill>
          <a:blip r:embed="rId3"/>
          <a:stretch>
            <a:fillRect/>
          </a:stretch>
        </p:blipFill>
        <p:spPr>
          <a:xfrm>
            <a:off x="3880718" y="3595955"/>
            <a:ext cx="3098816" cy="3152359"/>
          </a:xfrm>
          <a:prstGeom prst="rect">
            <a:avLst/>
          </a:prstGeom>
        </p:spPr>
      </p:pic>
      <p:pic>
        <p:nvPicPr>
          <p:cNvPr id="11" name="図 10" descr="ケーキ, 誕生日, おもちゃ, 赤ちゃん が含まれている画像&#10;&#10;自動的に生成された説明">
            <a:extLst>
              <a:ext uri="{FF2B5EF4-FFF2-40B4-BE49-F238E27FC236}">
                <a16:creationId xmlns:a16="http://schemas.microsoft.com/office/drawing/2014/main" id="{CAA3BC82-8998-EF46-BC09-20C1FB255644}"/>
              </a:ext>
            </a:extLst>
          </p:cNvPr>
          <p:cNvPicPr>
            <a:picLocks noChangeAspect="1"/>
          </p:cNvPicPr>
          <p:nvPr/>
        </p:nvPicPr>
        <p:blipFill>
          <a:blip r:embed="rId4"/>
          <a:stretch>
            <a:fillRect/>
          </a:stretch>
        </p:blipFill>
        <p:spPr>
          <a:xfrm>
            <a:off x="7091495" y="3595955"/>
            <a:ext cx="3165201" cy="3152360"/>
          </a:xfrm>
          <a:prstGeom prst="rect">
            <a:avLst/>
          </a:prstGeom>
        </p:spPr>
      </p:pic>
      <p:sp>
        <p:nvSpPr>
          <p:cNvPr id="12" name="テキスト ボックス 11">
            <a:extLst>
              <a:ext uri="{FF2B5EF4-FFF2-40B4-BE49-F238E27FC236}">
                <a16:creationId xmlns:a16="http://schemas.microsoft.com/office/drawing/2014/main" id="{128838A7-3B71-5D4B-A4FA-6ADC82BFA9A6}"/>
              </a:ext>
            </a:extLst>
          </p:cNvPr>
          <p:cNvSpPr txBox="1"/>
          <p:nvPr/>
        </p:nvSpPr>
        <p:spPr>
          <a:xfrm>
            <a:off x="10256696" y="3646289"/>
            <a:ext cx="1229824" cy="646331"/>
          </a:xfrm>
          <a:prstGeom prst="rect">
            <a:avLst/>
          </a:prstGeom>
          <a:noFill/>
        </p:spPr>
        <p:txBody>
          <a:bodyPr wrap="none" rtlCol="0">
            <a:spAutoFit/>
          </a:bodyPr>
          <a:lstStyle/>
          <a:p>
            <a:r>
              <a:rPr lang="en-US" altLang="ja-JP" b="1" dirty="0"/>
              <a:t>Pocket8</a:t>
            </a:r>
          </a:p>
          <a:p>
            <a:r>
              <a:rPr kumimoji="1" lang="en-US" altLang="ja-JP" b="1" dirty="0"/>
              <a:t>Pocket19</a:t>
            </a:r>
            <a:endParaRPr kumimoji="1" lang="ja-JP" altLang="en-US" b="1"/>
          </a:p>
        </p:txBody>
      </p:sp>
    </p:spTree>
    <p:extLst>
      <p:ext uri="{BB962C8B-B14F-4D97-AF65-F5344CB8AC3E}">
        <p14:creationId xmlns:p14="http://schemas.microsoft.com/office/powerpoint/2010/main" val="198369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b="1">
                <a:solidFill>
                  <a:srgbClr val="FF0000"/>
                </a:solidFill>
              </a:rPr>
              <a:t>2ZB1A</a:t>
            </a:r>
            <a:r>
              <a:rPr lang="en-US" altLang="ja-JP" b="1" dirty="0">
                <a:solidFill>
                  <a:srgbClr val="FF0000"/>
                </a:solidFill>
              </a:rPr>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47070270-9593-FB42-8CC1-91F1D27A97F4}"/>
              </a:ext>
            </a:extLst>
          </p:cNvPr>
          <p:cNvSpPr/>
          <p:nvPr/>
        </p:nvSpPr>
        <p:spPr>
          <a:xfrm>
            <a:off x="2832504" y="1567265"/>
            <a:ext cx="955711" cy="369332"/>
          </a:xfrm>
          <a:prstGeom prst="rect">
            <a:avLst/>
          </a:prstGeom>
        </p:spPr>
        <p:txBody>
          <a:bodyPr wrap="none">
            <a:spAutoFit/>
          </a:bodyPr>
          <a:lstStyle/>
          <a:p>
            <a:r>
              <a:rPr lang="en-US" altLang="ja-JP" dirty="0"/>
              <a:t>2NPQA</a:t>
            </a:r>
            <a:endParaRPr lang="ja-JP" altLang="en-US"/>
          </a:p>
        </p:txBody>
      </p:sp>
      <p:pic>
        <p:nvPicPr>
          <p:cNvPr id="7" name="図 6" descr="テーブル が含まれている画像&#10;&#10;自動的に生成された説明">
            <a:extLst>
              <a:ext uri="{FF2B5EF4-FFF2-40B4-BE49-F238E27FC236}">
                <a16:creationId xmlns:a16="http://schemas.microsoft.com/office/drawing/2014/main" id="{77640853-4AE5-6B4E-82A5-B106CE86A8CD}"/>
              </a:ext>
            </a:extLst>
          </p:cNvPr>
          <p:cNvPicPr>
            <a:picLocks noChangeAspect="1"/>
          </p:cNvPicPr>
          <p:nvPr/>
        </p:nvPicPr>
        <p:blipFill>
          <a:blip r:embed="rId2"/>
          <a:stretch>
            <a:fillRect/>
          </a:stretch>
        </p:blipFill>
        <p:spPr>
          <a:xfrm>
            <a:off x="3788215" y="1570890"/>
            <a:ext cx="8270190" cy="1748617"/>
          </a:xfrm>
          <a:prstGeom prst="rect">
            <a:avLst/>
          </a:prstGeom>
        </p:spPr>
      </p:pic>
      <p:sp>
        <p:nvSpPr>
          <p:cNvPr id="12" name="テキスト ボックス 11">
            <a:extLst>
              <a:ext uri="{FF2B5EF4-FFF2-40B4-BE49-F238E27FC236}">
                <a16:creationId xmlns:a16="http://schemas.microsoft.com/office/drawing/2014/main" id="{B4882C43-DA6A-DA48-9665-BC5174444F69}"/>
              </a:ext>
            </a:extLst>
          </p:cNvPr>
          <p:cNvSpPr txBox="1"/>
          <p:nvPr/>
        </p:nvSpPr>
        <p:spPr>
          <a:xfrm>
            <a:off x="6584148" y="3326874"/>
            <a:ext cx="1096775" cy="369332"/>
          </a:xfrm>
          <a:prstGeom prst="rect">
            <a:avLst/>
          </a:prstGeom>
          <a:noFill/>
        </p:spPr>
        <p:txBody>
          <a:bodyPr wrap="none" rtlCol="0">
            <a:spAutoFit/>
          </a:bodyPr>
          <a:lstStyle/>
          <a:p>
            <a:r>
              <a:rPr lang="en-US" altLang="ja-JP" b="1" dirty="0"/>
              <a:t>Pocket4</a:t>
            </a:r>
            <a:endParaRPr kumimoji="1" lang="ja-JP" altLang="en-US" b="1"/>
          </a:p>
        </p:txBody>
      </p:sp>
      <p:pic>
        <p:nvPicPr>
          <p:cNvPr id="14" name="図 13" descr="ケーキ, 誕生日, 屋内, 子供 が含まれている画像&#10;&#10;自動的に生成された説明">
            <a:extLst>
              <a:ext uri="{FF2B5EF4-FFF2-40B4-BE49-F238E27FC236}">
                <a16:creationId xmlns:a16="http://schemas.microsoft.com/office/drawing/2014/main" id="{BEC91955-FE39-2A46-AED6-9A50019C29C7}"/>
              </a:ext>
            </a:extLst>
          </p:cNvPr>
          <p:cNvPicPr>
            <a:picLocks noChangeAspect="1"/>
          </p:cNvPicPr>
          <p:nvPr/>
        </p:nvPicPr>
        <p:blipFill>
          <a:blip r:embed="rId3"/>
          <a:stretch>
            <a:fillRect/>
          </a:stretch>
        </p:blipFill>
        <p:spPr>
          <a:xfrm>
            <a:off x="3197143" y="3696206"/>
            <a:ext cx="3935392" cy="2712342"/>
          </a:xfrm>
          <a:prstGeom prst="rect">
            <a:avLst/>
          </a:prstGeom>
        </p:spPr>
      </p:pic>
      <p:pic>
        <p:nvPicPr>
          <p:cNvPr id="16" name="図 15" descr="屋内, 座る, テーブル, コンピュータ が含まれている画像&#10;&#10;自動的に生成された説明">
            <a:extLst>
              <a:ext uri="{FF2B5EF4-FFF2-40B4-BE49-F238E27FC236}">
                <a16:creationId xmlns:a16="http://schemas.microsoft.com/office/drawing/2014/main" id="{C66A9AA8-954D-6644-A960-DEFF13233B26}"/>
              </a:ext>
            </a:extLst>
          </p:cNvPr>
          <p:cNvPicPr>
            <a:picLocks noChangeAspect="1"/>
          </p:cNvPicPr>
          <p:nvPr/>
        </p:nvPicPr>
        <p:blipFill>
          <a:blip r:embed="rId4"/>
          <a:stretch>
            <a:fillRect/>
          </a:stretch>
        </p:blipFill>
        <p:spPr>
          <a:xfrm>
            <a:off x="7256764" y="3703573"/>
            <a:ext cx="4710310" cy="2789302"/>
          </a:xfrm>
          <a:prstGeom prst="rect">
            <a:avLst/>
          </a:prstGeom>
        </p:spPr>
      </p:pic>
    </p:spTree>
    <p:extLst>
      <p:ext uri="{BB962C8B-B14F-4D97-AF65-F5344CB8AC3E}">
        <p14:creationId xmlns:p14="http://schemas.microsoft.com/office/powerpoint/2010/main" val="146358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b="1">
                <a:solidFill>
                  <a:srgbClr val="FF0000"/>
                </a:solidFill>
              </a:rPr>
              <a:t>1ADEA</a:t>
            </a:r>
            <a:r>
              <a:rPr lang="en-US" altLang="ja-JP" b="1" dirty="0">
                <a:solidFill>
                  <a:srgbClr val="FF0000"/>
                </a:solidFill>
              </a:rPr>
              <a:t>    </a:t>
            </a:r>
            <a:r>
              <a:rPr lang="en" altLang="ja-JP" b="1" dirty="0">
                <a:solidFill>
                  <a:srgbClr val="FF0000"/>
                </a:solidFill>
              </a:rPr>
              <a:t>1CIBA</a:t>
            </a:r>
            <a:endParaRPr lang="en-US" altLang="ja-JP" b="1" dirty="0">
              <a:solidFill>
                <a:srgbClr val="FF0000"/>
              </a:solidFill>
            </a:endParaRPr>
          </a:p>
          <a:p>
            <a:pPr>
              <a:lnSpc>
                <a:spcPct val="150000"/>
              </a:lnSpc>
            </a:pPr>
            <a:r>
              <a:rPr lang="ja-JP" altLang="en-US"/>
              <a:t>1KS9A</a:t>
            </a:r>
            <a:r>
              <a:rPr lang="en-US" altLang="ja-JP" dirty="0"/>
              <a:t>    </a:t>
            </a:r>
            <a:r>
              <a:rPr lang="en" altLang="ja-JP" dirty="0"/>
              <a:t>2OFPA</a:t>
            </a:r>
            <a:endParaRPr lang="ja-JP" altLang="en-US"/>
          </a:p>
        </p:txBody>
      </p:sp>
      <p:sp>
        <p:nvSpPr>
          <p:cNvPr id="6" name="正方形/長方形 5">
            <a:extLst>
              <a:ext uri="{FF2B5EF4-FFF2-40B4-BE49-F238E27FC236}">
                <a16:creationId xmlns:a16="http://schemas.microsoft.com/office/drawing/2014/main" id="{C51A50DE-3F55-C945-B12A-6AE09ED1DC89}"/>
              </a:ext>
            </a:extLst>
          </p:cNvPr>
          <p:cNvSpPr/>
          <p:nvPr/>
        </p:nvSpPr>
        <p:spPr>
          <a:xfrm>
            <a:off x="2888609" y="1548268"/>
            <a:ext cx="843501" cy="369332"/>
          </a:xfrm>
          <a:prstGeom prst="rect">
            <a:avLst/>
          </a:prstGeom>
        </p:spPr>
        <p:txBody>
          <a:bodyPr wrap="none">
            <a:spAutoFit/>
          </a:bodyPr>
          <a:lstStyle/>
          <a:p>
            <a:r>
              <a:rPr lang="en-US" altLang="ja-JP" dirty="0"/>
              <a:t>1CIBA</a:t>
            </a:r>
            <a:endParaRPr lang="ja-JP" altLang="en-US"/>
          </a:p>
        </p:txBody>
      </p:sp>
      <p:pic>
        <p:nvPicPr>
          <p:cNvPr id="7" name="図 6" descr="テキスト&#10;&#10;自動的に生成された説明">
            <a:extLst>
              <a:ext uri="{FF2B5EF4-FFF2-40B4-BE49-F238E27FC236}">
                <a16:creationId xmlns:a16="http://schemas.microsoft.com/office/drawing/2014/main" id="{926F768F-8772-1246-A9D9-8277C233AFEB}"/>
              </a:ext>
            </a:extLst>
          </p:cNvPr>
          <p:cNvPicPr>
            <a:picLocks noChangeAspect="1"/>
          </p:cNvPicPr>
          <p:nvPr/>
        </p:nvPicPr>
        <p:blipFill>
          <a:blip r:embed="rId2"/>
          <a:stretch>
            <a:fillRect/>
          </a:stretch>
        </p:blipFill>
        <p:spPr>
          <a:xfrm>
            <a:off x="3848616" y="1906554"/>
            <a:ext cx="7262121" cy="1218610"/>
          </a:xfrm>
          <a:prstGeom prst="rect">
            <a:avLst/>
          </a:prstGeom>
        </p:spPr>
      </p:pic>
      <p:pic>
        <p:nvPicPr>
          <p:cNvPr id="8" name="図 7">
            <a:extLst>
              <a:ext uri="{FF2B5EF4-FFF2-40B4-BE49-F238E27FC236}">
                <a16:creationId xmlns:a16="http://schemas.microsoft.com/office/drawing/2014/main" id="{065821A9-E3A8-3A41-94AF-C96BC3831E4B}"/>
              </a:ext>
            </a:extLst>
          </p:cNvPr>
          <p:cNvPicPr>
            <a:picLocks noChangeAspect="1"/>
          </p:cNvPicPr>
          <p:nvPr/>
        </p:nvPicPr>
        <p:blipFill>
          <a:blip r:embed="rId3"/>
          <a:stretch>
            <a:fillRect/>
          </a:stretch>
        </p:blipFill>
        <p:spPr>
          <a:xfrm>
            <a:off x="3813894" y="1557053"/>
            <a:ext cx="7587169" cy="328378"/>
          </a:xfrm>
          <a:prstGeom prst="rect">
            <a:avLst/>
          </a:prstGeom>
        </p:spPr>
      </p:pic>
      <p:pic>
        <p:nvPicPr>
          <p:cNvPr id="12" name="図 11" descr="ケーキ, 誕生日, 装飾, 食品 が含まれている画像&#10;&#10;自動的に生成された説明">
            <a:extLst>
              <a:ext uri="{FF2B5EF4-FFF2-40B4-BE49-F238E27FC236}">
                <a16:creationId xmlns:a16="http://schemas.microsoft.com/office/drawing/2014/main" id="{CE9ACA4D-F241-CD4F-9F5F-6A40694A0483}"/>
              </a:ext>
            </a:extLst>
          </p:cNvPr>
          <p:cNvPicPr>
            <a:picLocks noChangeAspect="1"/>
          </p:cNvPicPr>
          <p:nvPr/>
        </p:nvPicPr>
        <p:blipFill>
          <a:blip r:embed="rId4"/>
          <a:stretch>
            <a:fillRect/>
          </a:stretch>
        </p:blipFill>
        <p:spPr>
          <a:xfrm>
            <a:off x="3714044" y="3806645"/>
            <a:ext cx="3439110" cy="2858669"/>
          </a:xfrm>
          <a:prstGeom prst="rect">
            <a:avLst/>
          </a:prstGeom>
        </p:spPr>
      </p:pic>
      <p:sp>
        <p:nvSpPr>
          <p:cNvPr id="13" name="テキスト ボックス 12">
            <a:extLst>
              <a:ext uri="{FF2B5EF4-FFF2-40B4-BE49-F238E27FC236}">
                <a16:creationId xmlns:a16="http://schemas.microsoft.com/office/drawing/2014/main" id="{464EB36D-3CE0-E042-B88A-797482E03B9E}"/>
              </a:ext>
            </a:extLst>
          </p:cNvPr>
          <p:cNvSpPr txBox="1"/>
          <p:nvPr/>
        </p:nvSpPr>
        <p:spPr>
          <a:xfrm>
            <a:off x="3714044" y="3356475"/>
            <a:ext cx="1096775" cy="369332"/>
          </a:xfrm>
          <a:prstGeom prst="rect">
            <a:avLst/>
          </a:prstGeom>
          <a:noFill/>
        </p:spPr>
        <p:txBody>
          <a:bodyPr wrap="none" rtlCol="0">
            <a:spAutoFit/>
          </a:bodyPr>
          <a:lstStyle/>
          <a:p>
            <a:r>
              <a:rPr lang="en-US" altLang="ja-JP" b="1" dirty="0"/>
              <a:t>Pocket2</a:t>
            </a:r>
            <a:endParaRPr kumimoji="1" lang="ja-JP" altLang="en-US" b="1"/>
          </a:p>
        </p:txBody>
      </p:sp>
      <p:sp>
        <p:nvSpPr>
          <p:cNvPr id="14" name="ドーナツ 13">
            <a:extLst>
              <a:ext uri="{FF2B5EF4-FFF2-40B4-BE49-F238E27FC236}">
                <a16:creationId xmlns:a16="http://schemas.microsoft.com/office/drawing/2014/main" id="{85B93BCD-9B2E-D041-B1E5-D42D95E1CB4A}"/>
              </a:ext>
            </a:extLst>
          </p:cNvPr>
          <p:cNvSpPr/>
          <p:nvPr/>
        </p:nvSpPr>
        <p:spPr>
          <a:xfrm rot="21200897">
            <a:off x="4747797" y="4385678"/>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descr="屋内, ブルー, 座る, テーブル が含まれている画像&#10;&#10;自動的に生成された説明">
            <a:extLst>
              <a:ext uri="{FF2B5EF4-FFF2-40B4-BE49-F238E27FC236}">
                <a16:creationId xmlns:a16="http://schemas.microsoft.com/office/drawing/2014/main" id="{FA1CB1FE-3019-B544-954E-7A88A74DF21C}"/>
              </a:ext>
            </a:extLst>
          </p:cNvPr>
          <p:cNvPicPr>
            <a:picLocks noChangeAspect="1"/>
          </p:cNvPicPr>
          <p:nvPr/>
        </p:nvPicPr>
        <p:blipFill>
          <a:blip r:embed="rId5"/>
          <a:stretch>
            <a:fillRect/>
          </a:stretch>
        </p:blipFill>
        <p:spPr>
          <a:xfrm>
            <a:off x="7607477" y="3806646"/>
            <a:ext cx="3762623" cy="2815152"/>
          </a:xfrm>
          <a:prstGeom prst="rect">
            <a:avLst/>
          </a:prstGeom>
        </p:spPr>
      </p:pic>
    </p:spTree>
    <p:extLst>
      <p:ext uri="{BB962C8B-B14F-4D97-AF65-F5344CB8AC3E}">
        <p14:creationId xmlns:p14="http://schemas.microsoft.com/office/powerpoint/2010/main" val="1765854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2FC68-8D83-5142-B5AE-CC70BDC375A4}"/>
              </a:ext>
            </a:extLst>
          </p:cNvPr>
          <p:cNvSpPr>
            <a:spLocks noGrp="1"/>
          </p:cNvSpPr>
          <p:nvPr>
            <p:ph type="title"/>
          </p:nvPr>
        </p:nvSpPr>
        <p:spPr/>
        <p:txBody>
          <a:bodyPr/>
          <a:lstStyle/>
          <a:p>
            <a:r>
              <a:rPr kumimoji="1" lang="en-US" altLang="ja-JP" dirty="0" err="1"/>
              <a:t>XGBoost</a:t>
            </a:r>
            <a:r>
              <a:rPr kumimoji="1" lang="ja-JP" altLang="en-US"/>
              <a:t>の</a:t>
            </a:r>
            <a:r>
              <a:rPr kumimoji="1" lang="en-US" altLang="ja-JP" dirty="0"/>
              <a:t> Decision Plot</a:t>
            </a:r>
            <a:endParaRPr kumimoji="1" lang="ja-JP" altLang="en-US"/>
          </a:p>
        </p:txBody>
      </p:sp>
      <p:pic>
        <p:nvPicPr>
          <p:cNvPr id="6" name="図 5" descr="ダイアグラム&#10;&#10;自動的に生成された説明">
            <a:extLst>
              <a:ext uri="{FF2B5EF4-FFF2-40B4-BE49-F238E27FC236}">
                <a16:creationId xmlns:a16="http://schemas.microsoft.com/office/drawing/2014/main" id="{2115DF6F-538E-0545-A2EF-0A278BF4F71E}"/>
              </a:ext>
            </a:extLst>
          </p:cNvPr>
          <p:cNvPicPr>
            <a:picLocks noChangeAspect="1"/>
          </p:cNvPicPr>
          <p:nvPr/>
        </p:nvPicPr>
        <p:blipFill>
          <a:blip r:embed="rId2"/>
          <a:stretch>
            <a:fillRect/>
          </a:stretch>
        </p:blipFill>
        <p:spPr>
          <a:xfrm>
            <a:off x="5465805" y="1524995"/>
            <a:ext cx="4689788" cy="5333005"/>
          </a:xfrm>
          <a:prstGeom prst="rect">
            <a:avLst/>
          </a:prstGeom>
        </p:spPr>
      </p:pic>
      <p:sp>
        <p:nvSpPr>
          <p:cNvPr id="8" name="テキスト ボックス 7">
            <a:extLst>
              <a:ext uri="{FF2B5EF4-FFF2-40B4-BE49-F238E27FC236}">
                <a16:creationId xmlns:a16="http://schemas.microsoft.com/office/drawing/2014/main" id="{E02E7C1C-0B71-DB45-A16F-EAA7F201E67A}"/>
              </a:ext>
            </a:extLst>
          </p:cNvPr>
          <p:cNvSpPr txBox="1"/>
          <p:nvPr/>
        </p:nvSpPr>
        <p:spPr>
          <a:xfrm>
            <a:off x="6266935" y="1346257"/>
            <a:ext cx="1107996" cy="369332"/>
          </a:xfrm>
          <a:prstGeom prst="rect">
            <a:avLst/>
          </a:prstGeom>
          <a:noFill/>
        </p:spPr>
        <p:txBody>
          <a:bodyPr wrap="square" rtlCol="0">
            <a:spAutoFit/>
          </a:bodyPr>
          <a:lstStyle/>
          <a:p>
            <a:r>
              <a:rPr kumimoji="1" lang="ja-JP" altLang="en-US"/>
              <a:t>予測ミス</a:t>
            </a:r>
          </a:p>
        </p:txBody>
      </p:sp>
      <p:sp>
        <p:nvSpPr>
          <p:cNvPr id="9" name="右中かっこ 8">
            <a:extLst>
              <a:ext uri="{FF2B5EF4-FFF2-40B4-BE49-F238E27FC236}">
                <a16:creationId xmlns:a16="http://schemas.microsoft.com/office/drawing/2014/main" id="{0349C777-04BA-B14A-B86F-E5263C276CF4}"/>
              </a:ext>
            </a:extLst>
          </p:cNvPr>
          <p:cNvSpPr/>
          <p:nvPr/>
        </p:nvSpPr>
        <p:spPr>
          <a:xfrm rot="16200000">
            <a:off x="8511355" y="741668"/>
            <a:ext cx="205009" cy="136164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C63E4E3-95A3-6142-B9E7-864163B7BD00}"/>
              </a:ext>
            </a:extLst>
          </p:cNvPr>
          <p:cNvSpPr txBox="1"/>
          <p:nvPr/>
        </p:nvSpPr>
        <p:spPr>
          <a:xfrm>
            <a:off x="7589516" y="976925"/>
            <a:ext cx="2082621" cy="369332"/>
          </a:xfrm>
          <a:prstGeom prst="rect">
            <a:avLst/>
          </a:prstGeom>
          <a:noFill/>
        </p:spPr>
        <p:txBody>
          <a:bodyPr wrap="none" rtlCol="0">
            <a:spAutoFit/>
          </a:bodyPr>
          <a:lstStyle/>
          <a:p>
            <a:r>
              <a:rPr kumimoji="1" lang="ja-JP" altLang="en-US"/>
              <a:t>正解</a:t>
            </a:r>
            <a:r>
              <a:rPr kumimoji="1" lang="en-US" altLang="ja-JP" dirty="0"/>
              <a:t>:1</a:t>
            </a:r>
            <a:r>
              <a:rPr kumimoji="1" lang="ja-JP" altLang="en-US"/>
              <a:t>だが</a:t>
            </a:r>
            <a:r>
              <a:rPr kumimoji="1" lang="en-US" altLang="ja-JP" dirty="0"/>
              <a:t>, </a:t>
            </a:r>
            <a:r>
              <a:rPr kumimoji="1" lang="ja-JP" altLang="en-US"/>
              <a:t>予測</a:t>
            </a:r>
            <a:r>
              <a:rPr kumimoji="1" lang="en-US" altLang="ja-JP" dirty="0"/>
              <a:t>:0</a:t>
            </a:r>
            <a:endParaRPr kumimoji="1" lang="ja-JP" altLang="en-US"/>
          </a:p>
        </p:txBody>
      </p:sp>
      <p:sp>
        <p:nvSpPr>
          <p:cNvPr id="3" name="正方形/長方形 2">
            <a:extLst>
              <a:ext uri="{FF2B5EF4-FFF2-40B4-BE49-F238E27FC236}">
                <a16:creationId xmlns:a16="http://schemas.microsoft.com/office/drawing/2014/main" id="{A45265F9-D8AE-B949-AB80-D6D910123979}"/>
              </a:ext>
            </a:extLst>
          </p:cNvPr>
          <p:cNvSpPr/>
          <p:nvPr/>
        </p:nvSpPr>
        <p:spPr>
          <a:xfrm>
            <a:off x="518715" y="1524993"/>
            <a:ext cx="3127309" cy="4208460"/>
          </a:xfrm>
          <a:prstGeom prst="rect">
            <a:avLst/>
          </a:prstGeom>
        </p:spPr>
        <p:txBody>
          <a:bodyPr wrap="square">
            <a:spAutoFit/>
          </a:bodyPr>
          <a:lstStyle/>
          <a:p>
            <a:pPr>
              <a:lnSpc>
                <a:spcPct val="150000"/>
              </a:lnSpc>
            </a:pPr>
            <a:r>
              <a:rPr lang="ja-JP" altLang="en-US"/>
              <a:t>予測ミス</a:t>
            </a:r>
            <a:endParaRPr lang="en-US" altLang="ja-JP" dirty="0"/>
          </a:p>
          <a:p>
            <a:pPr>
              <a:lnSpc>
                <a:spcPct val="150000"/>
              </a:lnSpc>
            </a:pPr>
            <a:r>
              <a:rPr lang="en-US" altLang="ja-JP" b="1" dirty="0"/>
              <a:t>PDB</a:t>
            </a:r>
          </a:p>
          <a:p>
            <a:pPr>
              <a:lnSpc>
                <a:spcPct val="150000"/>
              </a:lnSpc>
            </a:pPr>
            <a:r>
              <a:rPr lang="en-US" altLang="ja-JP" b="1" dirty="0"/>
              <a:t>Apo        Crypt or not</a:t>
            </a:r>
          </a:p>
          <a:p>
            <a:pPr>
              <a:lnSpc>
                <a:spcPct val="150000"/>
              </a:lnSpc>
            </a:pPr>
            <a:r>
              <a:rPr lang="ja-JP" altLang="en-US"/>
              <a:t>4AKEB</a:t>
            </a:r>
            <a:r>
              <a:rPr lang="en-US" altLang="ja-JP" dirty="0"/>
              <a:t>    crypt</a:t>
            </a:r>
            <a:r>
              <a:rPr lang="ja-JP" altLang="en-US"/>
              <a:t> </a:t>
            </a:r>
            <a:r>
              <a:rPr lang="en-US" altLang="ja-JP" dirty="0"/>
              <a:t>site</a:t>
            </a:r>
          </a:p>
          <a:p>
            <a:pPr>
              <a:lnSpc>
                <a:spcPct val="150000"/>
              </a:lnSpc>
            </a:pPr>
            <a:r>
              <a:rPr lang="ja-JP" altLang="en-US"/>
              <a:t>1EXMA</a:t>
            </a:r>
            <a:r>
              <a:rPr lang="en-US" altLang="ja-JP" dirty="0"/>
              <a:t>   crypt site</a:t>
            </a:r>
          </a:p>
          <a:p>
            <a:pPr>
              <a:lnSpc>
                <a:spcPct val="150000"/>
              </a:lnSpc>
            </a:pPr>
            <a:r>
              <a:rPr lang="ja-JP" altLang="en-US"/>
              <a:t>3MN9A</a:t>
            </a:r>
            <a:r>
              <a:rPr lang="en-US" altLang="ja-JP" dirty="0"/>
              <a:t>   crypt site</a:t>
            </a:r>
          </a:p>
          <a:p>
            <a:pPr>
              <a:lnSpc>
                <a:spcPct val="150000"/>
              </a:lnSpc>
            </a:pPr>
            <a:r>
              <a:rPr lang="ja-JP" altLang="en-US"/>
              <a:t>2BRKA </a:t>
            </a:r>
            <a:r>
              <a:rPr lang="en-US" altLang="ja-JP" dirty="0"/>
              <a:t>   crypt site</a:t>
            </a:r>
          </a:p>
          <a:p>
            <a:pPr>
              <a:lnSpc>
                <a:spcPct val="150000"/>
              </a:lnSpc>
            </a:pPr>
            <a:r>
              <a:rPr lang="ja-JP" altLang="en-US"/>
              <a:t>1KS9A </a:t>
            </a:r>
            <a:r>
              <a:rPr lang="en-US" altLang="ja-JP" dirty="0"/>
              <a:t>    crypt site</a:t>
            </a:r>
          </a:p>
          <a:p>
            <a:pPr>
              <a:lnSpc>
                <a:spcPct val="150000"/>
              </a:lnSpc>
            </a:pPr>
            <a:r>
              <a:rPr lang="ja-JP" altLang="en-US"/>
              <a:t>1PZTA </a:t>
            </a:r>
            <a:r>
              <a:rPr lang="en-US" altLang="ja-JP" dirty="0"/>
              <a:t>    </a:t>
            </a:r>
            <a:r>
              <a:rPr lang="en-US" altLang="ja-JP" dirty="0">
                <a:solidFill>
                  <a:srgbClr val="FF0000"/>
                </a:solidFill>
              </a:rPr>
              <a:t>concave site</a:t>
            </a:r>
          </a:p>
          <a:p>
            <a:pPr>
              <a:lnSpc>
                <a:spcPct val="150000"/>
              </a:lnSpc>
            </a:pPr>
            <a:r>
              <a:rPr lang="ja-JP" altLang="en-US"/>
              <a:t>1A8IA</a:t>
            </a:r>
            <a:r>
              <a:rPr lang="en-US" altLang="ja-JP" dirty="0"/>
              <a:t>       </a:t>
            </a:r>
            <a:r>
              <a:rPr lang="en-US" altLang="ja-JP" dirty="0">
                <a:solidFill>
                  <a:srgbClr val="FF0000"/>
                </a:solidFill>
              </a:rPr>
              <a:t>concave site</a:t>
            </a:r>
            <a:endParaRPr lang="ja-JP" altLang="en-US">
              <a:solidFill>
                <a:srgbClr val="FF0000"/>
              </a:solidFill>
            </a:endParaRPr>
          </a:p>
        </p:txBody>
      </p:sp>
    </p:spTree>
    <p:extLst>
      <p:ext uri="{BB962C8B-B14F-4D97-AF65-F5344CB8AC3E}">
        <p14:creationId xmlns:p14="http://schemas.microsoft.com/office/powerpoint/2010/main" val="30453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a:t>SVM</a:t>
            </a:r>
            <a:endParaRPr kumimoji="1" lang="ja-JP" altLang="en-US"/>
          </a:p>
        </p:txBody>
      </p:sp>
      <p:sp>
        <p:nvSpPr>
          <p:cNvPr id="3" name="正方形/長方形 2">
            <a:extLst>
              <a:ext uri="{FF2B5EF4-FFF2-40B4-BE49-F238E27FC236}">
                <a16:creationId xmlns:a16="http://schemas.microsoft.com/office/drawing/2014/main" id="{F27B1070-8B9B-D542-BAB0-9EE214A1363D}"/>
              </a:ext>
            </a:extLst>
          </p:cNvPr>
          <p:cNvSpPr/>
          <p:nvPr/>
        </p:nvSpPr>
        <p:spPr>
          <a:xfrm>
            <a:off x="838200" y="1506022"/>
            <a:ext cx="1107996" cy="369332"/>
          </a:xfrm>
          <a:prstGeom prst="rect">
            <a:avLst/>
          </a:prstGeom>
        </p:spPr>
        <p:txBody>
          <a:bodyPr wrap="none">
            <a:spAutoFit/>
          </a:bodyPr>
          <a:lstStyle/>
          <a:p>
            <a:r>
              <a:rPr lang="ja-JP" altLang="en-US"/>
              <a:t>予測ミス</a:t>
            </a:r>
          </a:p>
        </p:txBody>
      </p:sp>
      <p:sp>
        <p:nvSpPr>
          <p:cNvPr id="5" name="テキスト ボックス 4">
            <a:extLst>
              <a:ext uri="{FF2B5EF4-FFF2-40B4-BE49-F238E27FC236}">
                <a16:creationId xmlns:a16="http://schemas.microsoft.com/office/drawing/2014/main" id="{6979BE2A-F3BD-D743-8CFF-C2830F56A167}"/>
              </a:ext>
            </a:extLst>
          </p:cNvPr>
          <p:cNvSpPr txBox="1"/>
          <p:nvPr/>
        </p:nvSpPr>
        <p:spPr>
          <a:xfrm>
            <a:off x="968044" y="1997839"/>
            <a:ext cx="2342316" cy="4623958"/>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2AKAA</a:t>
            </a:r>
            <a:r>
              <a:rPr lang="en-US" altLang="ja-JP" dirty="0"/>
              <a:t>    1YV3A </a:t>
            </a:r>
          </a:p>
          <a:p>
            <a:pPr>
              <a:lnSpc>
                <a:spcPct val="150000"/>
              </a:lnSpc>
            </a:pPr>
            <a:r>
              <a:rPr lang="ja-JP" altLang="en-US"/>
              <a:t>3MN9A</a:t>
            </a:r>
            <a:r>
              <a:rPr lang="en-US" altLang="ja-JP" dirty="0"/>
              <a:t>   3EKSA</a:t>
            </a:r>
          </a:p>
          <a:p>
            <a:pPr>
              <a:lnSpc>
                <a:spcPct val="150000"/>
              </a:lnSpc>
            </a:pPr>
            <a:r>
              <a:rPr lang="ja-JP" altLang="en-US"/>
              <a:t>4AKEB</a:t>
            </a:r>
            <a:r>
              <a:rPr lang="en-US" altLang="ja-JP" dirty="0"/>
              <a:t>    1ANKB</a:t>
            </a:r>
          </a:p>
          <a:p>
            <a:pPr>
              <a:lnSpc>
                <a:spcPct val="150000"/>
              </a:lnSpc>
            </a:pPr>
            <a:r>
              <a:rPr lang="ja-JP" altLang="en-US"/>
              <a:t>1HOOB</a:t>
            </a:r>
            <a:r>
              <a:rPr lang="en-US" altLang="ja-JP" dirty="0"/>
              <a:t>   1CIBA</a:t>
            </a:r>
          </a:p>
          <a:p>
            <a:pPr>
              <a:lnSpc>
                <a:spcPct val="150000"/>
              </a:lnSpc>
            </a:pPr>
            <a:r>
              <a:rPr lang="ja-JP" altLang="en-US"/>
              <a:t>1EXMA</a:t>
            </a:r>
            <a:r>
              <a:rPr lang="en-US" altLang="ja-JP" dirty="0"/>
              <a:t>   </a:t>
            </a:r>
            <a:r>
              <a:rPr lang="en" altLang="ja-JP" dirty="0"/>
              <a:t>1HA3B </a:t>
            </a:r>
            <a:endParaRPr lang="en-US" altLang="ja-JP" dirty="0"/>
          </a:p>
          <a:p>
            <a:pPr>
              <a:lnSpc>
                <a:spcPct val="150000"/>
              </a:lnSpc>
            </a:pPr>
            <a:r>
              <a:rPr lang="ja-JP" altLang="en-US"/>
              <a:t>3MN9A</a:t>
            </a:r>
            <a:r>
              <a:rPr lang="en-US" altLang="ja-JP" dirty="0"/>
              <a:t>   3EKSA </a:t>
            </a:r>
          </a:p>
          <a:p>
            <a:pPr>
              <a:lnSpc>
                <a:spcPct val="150000"/>
              </a:lnSpc>
            </a:pPr>
            <a:r>
              <a:rPr lang="ja-JP" altLang="en-US"/>
              <a:t>2ZB1A</a:t>
            </a:r>
            <a:r>
              <a:rPr lang="en-US" altLang="ja-JP" dirty="0"/>
              <a:t>    2NPQA </a:t>
            </a:r>
          </a:p>
          <a:p>
            <a:pPr>
              <a:lnSpc>
                <a:spcPct val="150000"/>
              </a:lnSpc>
            </a:pPr>
            <a:r>
              <a:rPr lang="ja-JP" altLang="en-US"/>
              <a:t>1ADEA</a:t>
            </a:r>
            <a:r>
              <a:rPr lang="en-US" altLang="ja-JP" dirty="0"/>
              <a:t>    </a:t>
            </a:r>
            <a:r>
              <a:rPr lang="en" altLang="ja-JP" dirty="0"/>
              <a:t>1CIBA</a:t>
            </a:r>
            <a:endParaRPr lang="en-US" altLang="ja-JP" dirty="0"/>
          </a:p>
          <a:p>
            <a:pPr>
              <a:lnSpc>
                <a:spcPct val="150000"/>
              </a:lnSpc>
            </a:pPr>
            <a:r>
              <a:rPr lang="ja-JP" altLang="en-US" b="1">
                <a:solidFill>
                  <a:srgbClr val="FF0000"/>
                </a:solidFill>
              </a:rPr>
              <a:t>1KS9A</a:t>
            </a:r>
            <a:r>
              <a:rPr lang="en-US" altLang="ja-JP" b="1" dirty="0">
                <a:solidFill>
                  <a:srgbClr val="FF0000"/>
                </a:solidFill>
              </a:rPr>
              <a:t>    </a:t>
            </a:r>
            <a:r>
              <a:rPr lang="en" altLang="ja-JP" b="1" dirty="0">
                <a:solidFill>
                  <a:srgbClr val="FF0000"/>
                </a:solidFill>
              </a:rPr>
              <a:t>2OFPA</a:t>
            </a:r>
            <a:endParaRPr lang="ja-JP" altLang="en-US" b="1">
              <a:solidFill>
                <a:srgbClr val="FF0000"/>
              </a:solidFill>
            </a:endParaRPr>
          </a:p>
        </p:txBody>
      </p:sp>
      <p:sp>
        <p:nvSpPr>
          <p:cNvPr id="6" name="正方形/長方形 5">
            <a:extLst>
              <a:ext uri="{FF2B5EF4-FFF2-40B4-BE49-F238E27FC236}">
                <a16:creationId xmlns:a16="http://schemas.microsoft.com/office/drawing/2014/main" id="{105EE8CE-945B-A04C-BDD4-862455EC73D3}"/>
              </a:ext>
            </a:extLst>
          </p:cNvPr>
          <p:cNvSpPr/>
          <p:nvPr/>
        </p:nvSpPr>
        <p:spPr>
          <a:xfrm>
            <a:off x="3051416" y="1506022"/>
            <a:ext cx="923651" cy="369332"/>
          </a:xfrm>
          <a:prstGeom prst="rect">
            <a:avLst/>
          </a:prstGeom>
        </p:spPr>
        <p:txBody>
          <a:bodyPr wrap="none">
            <a:spAutoFit/>
          </a:bodyPr>
          <a:lstStyle/>
          <a:p>
            <a:r>
              <a:rPr lang="en-US" altLang="ja-JP" dirty="0"/>
              <a:t>2OFPA</a:t>
            </a:r>
            <a:endParaRPr lang="ja-JP" altLang="en-US"/>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ED9CB0A7-D4B8-4744-9F1B-B43470114E3F}"/>
              </a:ext>
            </a:extLst>
          </p:cNvPr>
          <p:cNvPicPr>
            <a:picLocks noChangeAspect="1"/>
          </p:cNvPicPr>
          <p:nvPr/>
        </p:nvPicPr>
        <p:blipFill>
          <a:blip r:embed="rId2"/>
          <a:stretch>
            <a:fillRect/>
          </a:stretch>
        </p:blipFill>
        <p:spPr>
          <a:xfrm>
            <a:off x="3975067" y="1818010"/>
            <a:ext cx="7309172" cy="1252442"/>
          </a:xfrm>
          <a:prstGeom prst="rect">
            <a:avLst/>
          </a:prstGeom>
        </p:spPr>
      </p:pic>
      <p:pic>
        <p:nvPicPr>
          <p:cNvPr id="8" name="図 7">
            <a:extLst>
              <a:ext uri="{FF2B5EF4-FFF2-40B4-BE49-F238E27FC236}">
                <a16:creationId xmlns:a16="http://schemas.microsoft.com/office/drawing/2014/main" id="{EDE7C7A3-9E8B-3141-9D94-5659D272A361}"/>
              </a:ext>
            </a:extLst>
          </p:cNvPr>
          <p:cNvPicPr>
            <a:picLocks noChangeAspect="1"/>
          </p:cNvPicPr>
          <p:nvPr/>
        </p:nvPicPr>
        <p:blipFill>
          <a:blip r:embed="rId3"/>
          <a:stretch>
            <a:fillRect/>
          </a:stretch>
        </p:blipFill>
        <p:spPr>
          <a:xfrm>
            <a:off x="3999089" y="1510755"/>
            <a:ext cx="7587169" cy="328378"/>
          </a:xfrm>
          <a:prstGeom prst="rect">
            <a:avLst/>
          </a:prstGeom>
        </p:spPr>
      </p:pic>
      <p:pic>
        <p:nvPicPr>
          <p:cNvPr id="12" name="図 11" descr="ケーキ, 誕生日, 装飾, チョコレート が含まれている画像&#10;&#10;自動的に生成された説明">
            <a:extLst>
              <a:ext uri="{FF2B5EF4-FFF2-40B4-BE49-F238E27FC236}">
                <a16:creationId xmlns:a16="http://schemas.microsoft.com/office/drawing/2014/main" id="{A91317E5-72F4-FA48-AB96-20C2786CBB8F}"/>
              </a:ext>
            </a:extLst>
          </p:cNvPr>
          <p:cNvPicPr>
            <a:picLocks noChangeAspect="1"/>
          </p:cNvPicPr>
          <p:nvPr/>
        </p:nvPicPr>
        <p:blipFill>
          <a:blip r:embed="rId4"/>
          <a:stretch>
            <a:fillRect/>
          </a:stretch>
        </p:blipFill>
        <p:spPr>
          <a:xfrm>
            <a:off x="4120709" y="3221519"/>
            <a:ext cx="4467707" cy="3400278"/>
          </a:xfrm>
          <a:prstGeom prst="rect">
            <a:avLst/>
          </a:prstGeom>
        </p:spPr>
      </p:pic>
      <p:sp>
        <p:nvSpPr>
          <p:cNvPr id="13" name="ドーナツ 12">
            <a:extLst>
              <a:ext uri="{FF2B5EF4-FFF2-40B4-BE49-F238E27FC236}">
                <a16:creationId xmlns:a16="http://schemas.microsoft.com/office/drawing/2014/main" id="{A470D21D-5B14-2042-813B-60811A51B53A}"/>
              </a:ext>
            </a:extLst>
          </p:cNvPr>
          <p:cNvSpPr/>
          <p:nvPr/>
        </p:nvSpPr>
        <p:spPr>
          <a:xfrm rot="21200897">
            <a:off x="6152960" y="4537098"/>
            <a:ext cx="1371602" cy="1063201"/>
          </a:xfrm>
          <a:prstGeom prst="donut">
            <a:avLst>
              <a:gd name="adj" fmla="val 4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4" name="直線コネクタ 13">
            <a:extLst>
              <a:ext uri="{FF2B5EF4-FFF2-40B4-BE49-F238E27FC236}">
                <a16:creationId xmlns:a16="http://schemas.microsoft.com/office/drawing/2014/main" id="{EBC2B1D1-A440-E248-86FF-9B928F05DD64}"/>
              </a:ext>
            </a:extLst>
          </p:cNvPr>
          <p:cNvCxnSpPr>
            <a:cxnSpLocks/>
          </p:cNvCxnSpPr>
          <p:nvPr/>
        </p:nvCxnSpPr>
        <p:spPr>
          <a:xfrm flipH="1">
            <a:off x="7447456" y="4062714"/>
            <a:ext cx="1499774" cy="83919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04D81CF-754C-3B49-BE12-194E65C1F958}"/>
              </a:ext>
            </a:extLst>
          </p:cNvPr>
          <p:cNvSpPr txBox="1"/>
          <p:nvPr/>
        </p:nvSpPr>
        <p:spPr>
          <a:xfrm>
            <a:off x="9041741" y="3787549"/>
            <a:ext cx="1077539" cy="369332"/>
          </a:xfrm>
          <a:prstGeom prst="rect">
            <a:avLst/>
          </a:prstGeom>
          <a:noFill/>
        </p:spPr>
        <p:txBody>
          <a:bodyPr wrap="none" rtlCol="0">
            <a:spAutoFit/>
          </a:bodyPr>
          <a:lstStyle/>
          <a:p>
            <a:r>
              <a:rPr kumimoji="1" lang="en-US" altLang="ja-JP" b="1" dirty="0"/>
              <a:t>pocket3</a:t>
            </a:r>
            <a:endParaRPr kumimoji="1" lang="ja-JP" altLang="en-US" b="1"/>
          </a:p>
        </p:txBody>
      </p:sp>
    </p:spTree>
    <p:extLst>
      <p:ext uri="{BB962C8B-B14F-4D97-AF65-F5344CB8AC3E}">
        <p14:creationId xmlns:p14="http://schemas.microsoft.com/office/powerpoint/2010/main" val="588894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60D2-1C2D-7C40-AF34-C19511194230}"/>
              </a:ext>
            </a:extLst>
          </p:cNvPr>
          <p:cNvSpPr>
            <a:spLocks noGrp="1"/>
          </p:cNvSpPr>
          <p:nvPr>
            <p:ph type="title"/>
          </p:nvPr>
        </p:nvSpPr>
        <p:spPr/>
        <p:txBody>
          <a:bodyPr/>
          <a:lstStyle/>
          <a:p>
            <a:r>
              <a:rPr lang="ja-JP" altLang="en-US"/>
              <a:t>テストデータ</a:t>
            </a:r>
            <a:r>
              <a:rPr lang="en-US" altLang="ja-JP" dirty="0"/>
              <a:t>(20</a:t>
            </a:r>
            <a:r>
              <a:rPr lang="ja-JP" altLang="en-US"/>
              <a:t>個</a:t>
            </a:r>
            <a:r>
              <a:rPr lang="en-US" altLang="ja-JP" dirty="0"/>
              <a:t>)</a:t>
            </a:r>
            <a:r>
              <a:rPr lang="ja-JP" altLang="en-US"/>
              <a:t>に対し予測</a:t>
            </a:r>
            <a:endParaRPr kumimoji="1" lang="ja-JP" altLang="en-US"/>
          </a:p>
        </p:txBody>
      </p:sp>
      <p:sp>
        <p:nvSpPr>
          <p:cNvPr id="3" name="正方形/長方形 2">
            <a:extLst>
              <a:ext uri="{FF2B5EF4-FFF2-40B4-BE49-F238E27FC236}">
                <a16:creationId xmlns:a16="http://schemas.microsoft.com/office/drawing/2014/main" id="{AF562228-7259-934C-BB7C-1C3CF8A433D6}"/>
              </a:ext>
            </a:extLst>
          </p:cNvPr>
          <p:cNvSpPr/>
          <p:nvPr/>
        </p:nvSpPr>
        <p:spPr>
          <a:xfrm>
            <a:off x="0" y="2396913"/>
            <a:ext cx="12191999" cy="1715470"/>
          </a:xfrm>
          <a:prstGeom prst="rect">
            <a:avLst/>
          </a:prstGeom>
        </p:spPr>
        <p:txBody>
          <a:bodyPr wrap="square">
            <a:spAutoFit/>
          </a:bodyPr>
          <a:lstStyle/>
          <a:p>
            <a:pPr>
              <a:lnSpc>
                <a:spcPct val="150000"/>
              </a:lnSpc>
            </a:pPr>
            <a:r>
              <a:rPr lang="ja-JP" altLang="en-US"/>
              <a:t>Y true:  </a:t>
            </a:r>
            <a:r>
              <a:rPr lang="en-US" altLang="ja-JP" dirty="0"/>
              <a:t>                  </a:t>
            </a:r>
            <a:r>
              <a:rPr lang="ja-JP" altLang="en-US"/>
              <a:t>[1</a:t>
            </a:r>
            <a:r>
              <a:rPr lang="en-US" altLang="ja-JP" dirty="0"/>
              <a:t>    </a:t>
            </a:r>
            <a:r>
              <a:rPr lang="ja-JP" altLang="en-US"/>
              <a:t> 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1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 </a:t>
            </a:r>
            <a:r>
              <a:rPr lang="en-US" altLang="ja-JP" dirty="0"/>
              <a:t>      </a:t>
            </a:r>
            <a:r>
              <a:rPr lang="ja-JP" altLang="en-US"/>
              <a:t>0</a:t>
            </a:r>
            <a:r>
              <a:rPr lang="en-US" altLang="ja-JP" dirty="0"/>
              <a:t>    </a:t>
            </a:r>
            <a:r>
              <a:rPr lang="ja-JP" altLang="en-US"/>
              <a:t> </a:t>
            </a:r>
            <a:r>
              <a:rPr lang="en-US" altLang="ja-JP" dirty="0"/>
              <a:t>  </a:t>
            </a:r>
            <a:r>
              <a:rPr lang="ja-JP" altLang="en-US"/>
              <a:t>0</a:t>
            </a:r>
            <a:r>
              <a:rPr lang="en-US" altLang="ja-JP" dirty="0"/>
              <a:t>     </a:t>
            </a:r>
            <a:r>
              <a:rPr lang="ja-JP" altLang="en-US"/>
              <a:t> 0</a:t>
            </a:r>
            <a:r>
              <a:rPr lang="en-US" altLang="ja-JP" dirty="0"/>
              <a:t>    </a:t>
            </a:r>
            <a:r>
              <a:rPr lang="ja-JP" altLang="en-US"/>
              <a:t> 0 </a:t>
            </a:r>
            <a:r>
              <a:rPr lang="en-US" altLang="ja-JP" dirty="0"/>
              <a:t>     </a:t>
            </a:r>
            <a:r>
              <a:rPr lang="ja-JP" altLang="en-US"/>
              <a:t>0</a:t>
            </a:r>
            <a:r>
              <a:rPr lang="en-US" altLang="ja-JP" dirty="0"/>
              <a:t>  </a:t>
            </a:r>
            <a:r>
              <a:rPr lang="ja-JP" altLang="en-US"/>
              <a:t>]</a:t>
            </a:r>
          </a:p>
          <a:p>
            <a:pPr>
              <a:lnSpc>
                <a:spcPct val="150000"/>
              </a:lnSpc>
            </a:pPr>
            <a:r>
              <a:rPr lang="ja-JP" altLang="en-US"/>
              <a:t>XgBoost predict:  </a:t>
            </a:r>
            <a:r>
              <a:rPr lang="en-US" altLang="ja-JP" dirty="0"/>
              <a:t>  </a:t>
            </a:r>
            <a:r>
              <a:rPr lang="ja-JP" altLang="en-US"/>
              <a:t>[1.  </a:t>
            </a:r>
            <a:r>
              <a:rPr lang="en-US" altLang="ja-JP" dirty="0"/>
              <a:t> </a:t>
            </a:r>
            <a:r>
              <a:rPr lang="ja-JP" altLang="en-US"/>
              <a:t> 1.  </a:t>
            </a:r>
            <a:r>
              <a:rPr lang="en-US" altLang="ja-JP" dirty="0"/>
              <a:t> </a:t>
            </a:r>
            <a:r>
              <a:rPr lang="ja-JP" altLang="en-US"/>
              <a:t> </a:t>
            </a:r>
            <a:r>
              <a:rPr lang="en-US" altLang="ja-JP" dirty="0"/>
              <a:t> </a:t>
            </a:r>
            <a:r>
              <a:rPr lang="ja-JP" altLang="en-US"/>
              <a:t>0.   0.75 </a:t>
            </a:r>
            <a:r>
              <a:rPr lang="en-US" altLang="ja-JP" dirty="0"/>
              <a:t> </a:t>
            </a:r>
            <a:r>
              <a:rPr lang="ja-JP" altLang="en-US"/>
              <a:t>1.   0.25 0.5  1.   </a:t>
            </a:r>
            <a:r>
              <a:rPr lang="en-US" altLang="ja-JP" dirty="0"/>
              <a:t> </a:t>
            </a:r>
            <a:r>
              <a:rPr lang="ja-JP" altLang="en-US"/>
              <a:t>1.   </a:t>
            </a:r>
            <a:r>
              <a:rPr lang="en-US" altLang="ja-JP" dirty="0"/>
              <a:t> </a:t>
            </a:r>
            <a:r>
              <a:rPr lang="ja-JP" altLang="en-US"/>
              <a:t>0.5  0.   0.75 </a:t>
            </a:r>
            <a:r>
              <a:rPr lang="en-US" altLang="ja-JP" dirty="0"/>
              <a:t> </a:t>
            </a:r>
            <a:r>
              <a:rPr lang="ja-JP" altLang="en-US"/>
              <a:t>0.5 </a:t>
            </a:r>
            <a:r>
              <a:rPr lang="en-US" altLang="ja-JP" dirty="0"/>
              <a:t> </a:t>
            </a:r>
            <a:r>
              <a:rPr lang="ja-JP" altLang="en-US"/>
              <a:t> </a:t>
            </a:r>
            <a:r>
              <a:rPr lang="en-US" altLang="ja-JP" dirty="0"/>
              <a:t> </a:t>
            </a:r>
            <a:r>
              <a:rPr lang="ja-JP" altLang="en-US"/>
              <a:t>0.</a:t>
            </a:r>
            <a:r>
              <a:rPr lang="en-US" altLang="ja-JP" dirty="0"/>
              <a:t>   </a:t>
            </a:r>
            <a:r>
              <a:rPr lang="ja-JP" altLang="en-US"/>
              <a:t>0.75 </a:t>
            </a:r>
            <a:r>
              <a:rPr lang="en-US" altLang="ja-JP" dirty="0"/>
              <a:t> </a:t>
            </a:r>
            <a:r>
              <a:rPr lang="ja-JP" altLang="en-US"/>
              <a:t>0.25 </a:t>
            </a:r>
            <a:r>
              <a:rPr lang="en-US" altLang="ja-JP" dirty="0"/>
              <a:t> </a:t>
            </a:r>
            <a:r>
              <a:rPr lang="ja-JP" altLang="en-US"/>
              <a:t>1.   </a:t>
            </a:r>
            <a:r>
              <a:rPr lang="en-US" altLang="ja-JP" dirty="0"/>
              <a:t>  </a:t>
            </a:r>
            <a:r>
              <a:rPr lang="ja-JP" altLang="en-US"/>
              <a:t>1.  </a:t>
            </a:r>
            <a:r>
              <a:rPr lang="en-US" altLang="ja-JP" dirty="0"/>
              <a:t> </a:t>
            </a:r>
            <a:r>
              <a:rPr lang="ja-JP" altLang="en-US"/>
              <a:t> 0.25</a:t>
            </a:r>
            <a:r>
              <a:rPr lang="en-US" altLang="ja-JP" dirty="0"/>
              <a:t> </a:t>
            </a:r>
            <a:r>
              <a:rPr lang="ja-JP" altLang="en-US"/>
              <a:t> 0.  ]</a:t>
            </a:r>
          </a:p>
          <a:p>
            <a:pPr>
              <a:lnSpc>
                <a:spcPct val="150000"/>
              </a:lnSpc>
            </a:pPr>
            <a:r>
              <a:rPr lang="ja-JP" altLang="en-US"/>
              <a:t>LightGBM predict: [0.5 </a:t>
            </a:r>
            <a:r>
              <a:rPr lang="en-US" altLang="ja-JP" dirty="0"/>
              <a:t> </a:t>
            </a:r>
            <a:r>
              <a:rPr lang="ja-JP" altLang="en-US"/>
              <a:t> 0.5  </a:t>
            </a:r>
            <a:r>
              <a:rPr lang="en-US" altLang="ja-JP" dirty="0"/>
              <a:t> </a:t>
            </a:r>
            <a:r>
              <a:rPr lang="ja-JP" altLang="en-US"/>
              <a:t>0.   0.5  0.5  0.25 0.25 0.5  0.5  0.   0.   0.25 </a:t>
            </a:r>
            <a:r>
              <a:rPr lang="en-US" altLang="ja-JP" dirty="0"/>
              <a:t> </a:t>
            </a:r>
            <a:r>
              <a:rPr lang="ja-JP" altLang="en-US"/>
              <a:t>0.5  </a:t>
            </a:r>
            <a:r>
              <a:rPr lang="en-US" altLang="ja-JP" dirty="0"/>
              <a:t>  </a:t>
            </a:r>
            <a:r>
              <a:rPr lang="ja-JP" altLang="en-US"/>
              <a:t>0.</a:t>
            </a:r>
            <a:r>
              <a:rPr lang="en-US" altLang="ja-JP" dirty="0"/>
              <a:t>   </a:t>
            </a:r>
            <a:r>
              <a:rPr lang="ja-JP" altLang="en-US"/>
              <a:t>0.   </a:t>
            </a:r>
            <a:r>
              <a:rPr lang="en-US" altLang="ja-JP" dirty="0"/>
              <a:t>   </a:t>
            </a:r>
            <a:r>
              <a:rPr lang="ja-JP" altLang="en-US"/>
              <a:t>0.   </a:t>
            </a:r>
            <a:r>
              <a:rPr lang="en-US" altLang="ja-JP" dirty="0"/>
              <a:t>   </a:t>
            </a:r>
            <a:r>
              <a:rPr lang="ja-JP" altLang="en-US"/>
              <a:t>0.5  </a:t>
            </a:r>
            <a:r>
              <a:rPr lang="en-US" altLang="ja-JP" dirty="0"/>
              <a:t> </a:t>
            </a:r>
            <a:r>
              <a:rPr lang="ja-JP" altLang="en-US"/>
              <a:t>0.5 </a:t>
            </a:r>
            <a:r>
              <a:rPr lang="en-US" altLang="ja-JP" dirty="0"/>
              <a:t> </a:t>
            </a:r>
            <a:r>
              <a:rPr lang="ja-JP" altLang="en-US"/>
              <a:t> 0.  </a:t>
            </a:r>
            <a:r>
              <a:rPr lang="en-US" altLang="ja-JP" dirty="0"/>
              <a:t> </a:t>
            </a:r>
            <a:r>
              <a:rPr lang="ja-JP" altLang="en-US"/>
              <a:t> </a:t>
            </a:r>
            <a:r>
              <a:rPr lang="en-US" altLang="ja-JP" dirty="0"/>
              <a:t> </a:t>
            </a:r>
            <a:r>
              <a:rPr lang="ja-JP" altLang="en-US"/>
              <a:t>0.  ]</a:t>
            </a:r>
          </a:p>
          <a:p>
            <a:pPr>
              <a:lnSpc>
                <a:spcPct val="150000"/>
              </a:lnSpc>
            </a:pPr>
            <a:r>
              <a:rPr lang="ja-JP" altLang="en-US"/>
              <a:t>SVM predict: </a:t>
            </a:r>
            <a:r>
              <a:rPr lang="en-US" altLang="ja-JP" dirty="0"/>
              <a:t>        </a:t>
            </a:r>
            <a:r>
              <a:rPr lang="ja-JP" altLang="en-US"/>
              <a:t> [0.25 0.25 0.   0.   </a:t>
            </a:r>
            <a:r>
              <a:rPr lang="en-US" altLang="ja-JP" dirty="0"/>
              <a:t> </a:t>
            </a:r>
            <a:r>
              <a:rPr lang="ja-JP" altLang="en-US"/>
              <a:t>1.  </a:t>
            </a:r>
            <a:r>
              <a:rPr lang="en-US" altLang="ja-JP" dirty="0"/>
              <a:t> </a:t>
            </a:r>
            <a:r>
              <a:rPr lang="ja-JP" altLang="en-US"/>
              <a:t> 0.   </a:t>
            </a:r>
            <a:r>
              <a:rPr lang="en-US" altLang="ja-JP" dirty="0"/>
              <a:t>  </a:t>
            </a:r>
            <a:r>
              <a:rPr lang="ja-JP" altLang="en-US"/>
              <a:t>0.25 1.   1.   </a:t>
            </a:r>
            <a:r>
              <a:rPr lang="en-US" altLang="ja-JP" dirty="0"/>
              <a:t> </a:t>
            </a:r>
            <a:r>
              <a:rPr lang="ja-JP" altLang="en-US"/>
              <a:t>1.   0.   0.  </a:t>
            </a:r>
            <a:r>
              <a:rPr lang="en-US" altLang="ja-JP" dirty="0"/>
              <a:t>  </a:t>
            </a:r>
            <a:r>
              <a:rPr lang="ja-JP" altLang="en-US"/>
              <a:t> </a:t>
            </a:r>
            <a:r>
              <a:rPr lang="en-US" altLang="ja-JP" dirty="0"/>
              <a:t>  </a:t>
            </a:r>
            <a:r>
              <a:rPr lang="ja-JP" altLang="en-US"/>
              <a:t>0.75</a:t>
            </a:r>
            <a:r>
              <a:rPr lang="en-US" altLang="ja-JP" dirty="0"/>
              <a:t> </a:t>
            </a:r>
            <a:r>
              <a:rPr lang="ja-JP" altLang="en-US"/>
              <a:t> 0.</a:t>
            </a:r>
            <a:r>
              <a:rPr lang="en-US" altLang="ja-JP" dirty="0"/>
              <a:t>   </a:t>
            </a:r>
            <a:r>
              <a:rPr lang="ja-JP" altLang="en-US"/>
              <a:t>0.75 </a:t>
            </a:r>
            <a:r>
              <a:rPr lang="en-US" altLang="ja-JP" dirty="0"/>
              <a:t> </a:t>
            </a:r>
            <a:r>
              <a:rPr lang="ja-JP" altLang="en-US"/>
              <a:t>0.   </a:t>
            </a:r>
            <a:r>
              <a:rPr lang="en-US" altLang="ja-JP" dirty="0"/>
              <a:t>   </a:t>
            </a:r>
            <a:r>
              <a:rPr lang="ja-JP" altLang="en-US"/>
              <a:t>0.5 </a:t>
            </a:r>
            <a:r>
              <a:rPr lang="en-US" altLang="ja-JP" dirty="0"/>
              <a:t> </a:t>
            </a:r>
            <a:r>
              <a:rPr lang="ja-JP" altLang="en-US"/>
              <a:t> 0.5 </a:t>
            </a:r>
            <a:r>
              <a:rPr lang="en-US" altLang="ja-JP" dirty="0"/>
              <a:t> </a:t>
            </a:r>
            <a:r>
              <a:rPr lang="ja-JP" altLang="en-US"/>
              <a:t> 0.  </a:t>
            </a:r>
            <a:r>
              <a:rPr lang="en-US" altLang="ja-JP" dirty="0"/>
              <a:t> </a:t>
            </a:r>
            <a:r>
              <a:rPr lang="ja-JP" altLang="en-US"/>
              <a:t> </a:t>
            </a:r>
            <a:r>
              <a:rPr lang="en-US" altLang="ja-JP" dirty="0"/>
              <a:t> </a:t>
            </a:r>
            <a:r>
              <a:rPr lang="ja-JP" altLang="en-US"/>
              <a:t>0.  ]</a:t>
            </a:r>
          </a:p>
        </p:txBody>
      </p:sp>
      <p:sp>
        <p:nvSpPr>
          <p:cNvPr id="4" name="正方形/長方形 3">
            <a:extLst>
              <a:ext uri="{FF2B5EF4-FFF2-40B4-BE49-F238E27FC236}">
                <a16:creationId xmlns:a16="http://schemas.microsoft.com/office/drawing/2014/main" id="{643BF601-4B33-424A-8807-1FE08A6B9025}"/>
              </a:ext>
            </a:extLst>
          </p:cNvPr>
          <p:cNvSpPr/>
          <p:nvPr/>
        </p:nvSpPr>
        <p:spPr>
          <a:xfrm>
            <a:off x="0" y="4252392"/>
            <a:ext cx="9073978" cy="923330"/>
          </a:xfrm>
          <a:prstGeom prst="rect">
            <a:avLst/>
          </a:prstGeom>
        </p:spPr>
        <p:txBody>
          <a:bodyPr wrap="square">
            <a:spAutoFit/>
          </a:bodyPr>
          <a:lstStyle/>
          <a:p>
            <a:r>
              <a:rPr lang="en" altLang="ja-JP" dirty="0" err="1"/>
              <a:t>Xgboost</a:t>
            </a:r>
            <a:r>
              <a:rPr lang="en" altLang="ja-JP" dirty="0"/>
              <a:t>, </a:t>
            </a:r>
            <a:r>
              <a:rPr lang="en" altLang="ja-JP" dirty="0" err="1"/>
              <a:t>lightgbm</a:t>
            </a:r>
            <a:r>
              <a:rPr lang="en" altLang="ja-JP" dirty="0"/>
              <a:t> = 1:1</a:t>
            </a:r>
            <a:r>
              <a:rPr lang="ja-JP" altLang="en-US"/>
              <a:t>　でアンサンブル</a:t>
            </a:r>
            <a:endParaRPr lang="en" altLang="ja-JP" dirty="0"/>
          </a:p>
          <a:p>
            <a:r>
              <a:rPr lang="en" altLang="ja-JP" dirty="0"/>
              <a:t>(</a:t>
            </a:r>
            <a:r>
              <a:rPr lang="en" altLang="ja-JP" dirty="0" err="1"/>
              <a:t>xgb_ratio</a:t>
            </a:r>
            <a:r>
              <a:rPr lang="en" altLang="ja-JP" dirty="0"/>
              <a:t>, </a:t>
            </a:r>
            <a:r>
              <a:rPr lang="en" altLang="ja-JP" dirty="0" err="1"/>
              <a:t>lgbm_ratio</a:t>
            </a:r>
            <a:r>
              <a:rPr lang="en" altLang="ja-JP" dirty="0"/>
              <a:t>, </a:t>
            </a:r>
            <a:r>
              <a:rPr lang="en" altLang="ja-JP" dirty="0" err="1"/>
              <a:t>svm_ratio</a:t>
            </a:r>
            <a:r>
              <a:rPr lang="en" altLang="ja-JP" dirty="0"/>
              <a:t>)=(0.5, 0.5, 0.0) </a:t>
            </a:r>
          </a:p>
          <a:p>
            <a:r>
              <a:rPr lang="en" altLang="ja-JP" dirty="0" err="1"/>
              <a:t>y_pred</a:t>
            </a:r>
            <a:r>
              <a:rPr lang="en" altLang="ja-JP" dirty="0"/>
              <a:t> = </a:t>
            </a:r>
            <a:r>
              <a:rPr lang="en" altLang="ja-JP" dirty="0" err="1"/>
              <a:t>xgb_ratio</a:t>
            </a:r>
            <a:r>
              <a:rPr lang="en" altLang="ja-JP" dirty="0"/>
              <a:t> * </a:t>
            </a:r>
            <a:r>
              <a:rPr lang="en" altLang="ja-JP" dirty="0" err="1"/>
              <a:t>xgb_pred</a:t>
            </a:r>
            <a:r>
              <a:rPr lang="en" altLang="ja-JP" dirty="0"/>
              <a:t> + </a:t>
            </a:r>
            <a:r>
              <a:rPr lang="en" altLang="ja-JP" dirty="0" err="1"/>
              <a:t>lgbm_ratio</a:t>
            </a:r>
            <a:r>
              <a:rPr lang="en" altLang="ja-JP" dirty="0"/>
              <a:t> * </a:t>
            </a:r>
            <a:r>
              <a:rPr lang="en" altLang="ja-JP" dirty="0" err="1"/>
              <a:t>lgbm_pred</a:t>
            </a:r>
            <a:r>
              <a:rPr lang="en" altLang="ja-JP" dirty="0"/>
              <a:t> + </a:t>
            </a:r>
            <a:r>
              <a:rPr lang="en" altLang="ja-JP" dirty="0" err="1"/>
              <a:t>svm_ratio</a:t>
            </a:r>
            <a:r>
              <a:rPr lang="en" altLang="ja-JP" dirty="0"/>
              <a:t> * </a:t>
            </a:r>
            <a:r>
              <a:rPr lang="en" altLang="ja-JP" dirty="0" err="1"/>
              <a:t>svm_pred</a:t>
            </a:r>
            <a:endParaRPr lang="en" altLang="ja-JP" dirty="0"/>
          </a:p>
        </p:txBody>
      </p:sp>
      <p:sp>
        <p:nvSpPr>
          <p:cNvPr id="5" name="テキスト ボックス 4">
            <a:extLst>
              <a:ext uri="{FF2B5EF4-FFF2-40B4-BE49-F238E27FC236}">
                <a16:creationId xmlns:a16="http://schemas.microsoft.com/office/drawing/2014/main" id="{DEE05DCE-0CEB-904A-85CF-58CAEC72C1AB}"/>
              </a:ext>
            </a:extLst>
          </p:cNvPr>
          <p:cNvSpPr txBox="1"/>
          <p:nvPr/>
        </p:nvSpPr>
        <p:spPr>
          <a:xfrm>
            <a:off x="135925" y="1887572"/>
            <a:ext cx="2723823" cy="369332"/>
          </a:xfrm>
          <a:prstGeom prst="rect">
            <a:avLst/>
          </a:prstGeom>
          <a:noFill/>
        </p:spPr>
        <p:txBody>
          <a:bodyPr wrap="none" rtlCol="0">
            <a:spAutoFit/>
          </a:bodyPr>
          <a:lstStyle/>
          <a:p>
            <a:r>
              <a:rPr kumimoji="1" lang="ja-JP" altLang="en-US"/>
              <a:t>各モデルについて、予測</a:t>
            </a:r>
          </a:p>
        </p:txBody>
      </p:sp>
      <p:sp>
        <p:nvSpPr>
          <p:cNvPr id="6" name="正方形/長方形 5">
            <a:extLst>
              <a:ext uri="{FF2B5EF4-FFF2-40B4-BE49-F238E27FC236}">
                <a16:creationId xmlns:a16="http://schemas.microsoft.com/office/drawing/2014/main" id="{4FB6C580-9F00-A04D-B7DD-32A3A639455F}"/>
              </a:ext>
            </a:extLst>
          </p:cNvPr>
          <p:cNvSpPr/>
          <p:nvPr/>
        </p:nvSpPr>
        <p:spPr>
          <a:xfrm>
            <a:off x="0" y="5394512"/>
            <a:ext cx="2696572" cy="369332"/>
          </a:xfrm>
          <a:prstGeom prst="rect">
            <a:avLst/>
          </a:prstGeom>
        </p:spPr>
        <p:txBody>
          <a:bodyPr wrap="none">
            <a:spAutoFit/>
          </a:bodyPr>
          <a:lstStyle/>
          <a:p>
            <a:r>
              <a:rPr lang="en-US" altLang="ja-JP" dirty="0"/>
              <a:t>F1: 70.58823529411765</a:t>
            </a:r>
            <a:endParaRPr lang="en-US" altLang="ja-JP" b="0" dirty="0">
              <a:effectLst/>
            </a:endParaRPr>
          </a:p>
        </p:txBody>
      </p:sp>
      <p:sp>
        <p:nvSpPr>
          <p:cNvPr id="7" name="テキスト ボックス 6">
            <a:extLst>
              <a:ext uri="{FF2B5EF4-FFF2-40B4-BE49-F238E27FC236}">
                <a16:creationId xmlns:a16="http://schemas.microsoft.com/office/drawing/2014/main" id="{5E01106C-42CD-E94B-903E-7F86CA8117EE}"/>
              </a:ext>
            </a:extLst>
          </p:cNvPr>
          <p:cNvSpPr txBox="1"/>
          <p:nvPr/>
        </p:nvSpPr>
        <p:spPr>
          <a:xfrm>
            <a:off x="2859748" y="5434964"/>
            <a:ext cx="1569660" cy="369332"/>
          </a:xfrm>
          <a:prstGeom prst="rect">
            <a:avLst/>
          </a:prstGeom>
          <a:noFill/>
        </p:spPr>
        <p:txBody>
          <a:bodyPr wrap="none" rtlCol="0">
            <a:spAutoFit/>
          </a:bodyPr>
          <a:lstStyle/>
          <a:p>
            <a:r>
              <a:rPr lang="ja-JP" altLang="en-US"/>
              <a:t>精度変わらず</a:t>
            </a:r>
            <a:endParaRPr kumimoji="1" lang="ja-JP" altLang="en-US"/>
          </a:p>
        </p:txBody>
      </p:sp>
      <p:pic>
        <p:nvPicPr>
          <p:cNvPr id="9" name="図 8" descr="グラフ&#10;&#10;自動的に生成された説明">
            <a:extLst>
              <a:ext uri="{FF2B5EF4-FFF2-40B4-BE49-F238E27FC236}">
                <a16:creationId xmlns:a16="http://schemas.microsoft.com/office/drawing/2014/main" id="{85937C42-B209-5141-8278-0F540ACDB38B}"/>
              </a:ext>
            </a:extLst>
          </p:cNvPr>
          <p:cNvPicPr>
            <a:picLocks noChangeAspect="1"/>
          </p:cNvPicPr>
          <p:nvPr/>
        </p:nvPicPr>
        <p:blipFill>
          <a:blip r:embed="rId2"/>
          <a:stretch>
            <a:fillRect/>
          </a:stretch>
        </p:blipFill>
        <p:spPr>
          <a:xfrm>
            <a:off x="8695230" y="4179625"/>
            <a:ext cx="3496769" cy="2622577"/>
          </a:xfrm>
          <a:prstGeom prst="rect">
            <a:avLst/>
          </a:prstGeom>
        </p:spPr>
      </p:pic>
      <p:sp>
        <p:nvSpPr>
          <p:cNvPr id="8" name="テキスト ボックス 7">
            <a:extLst>
              <a:ext uri="{FF2B5EF4-FFF2-40B4-BE49-F238E27FC236}">
                <a16:creationId xmlns:a16="http://schemas.microsoft.com/office/drawing/2014/main" id="{B4522DA5-8D11-5949-BA57-7C49C9ED27F1}"/>
              </a:ext>
            </a:extLst>
          </p:cNvPr>
          <p:cNvSpPr txBox="1"/>
          <p:nvPr/>
        </p:nvSpPr>
        <p:spPr>
          <a:xfrm>
            <a:off x="135925" y="6123543"/>
            <a:ext cx="3406702" cy="369332"/>
          </a:xfrm>
          <a:prstGeom prst="rect">
            <a:avLst/>
          </a:prstGeom>
          <a:noFill/>
        </p:spPr>
        <p:txBody>
          <a:bodyPr wrap="none" rtlCol="0">
            <a:spAutoFit/>
          </a:bodyPr>
          <a:lstStyle/>
          <a:p>
            <a:r>
              <a:rPr lang="ja-JP" altLang="en-US"/>
              <a:t>→ </a:t>
            </a:r>
            <a:r>
              <a:rPr lang="en-US" altLang="ja-JP" dirty="0" err="1"/>
              <a:t>LightGBM</a:t>
            </a:r>
            <a:r>
              <a:rPr lang="ja-JP" altLang="en-US"/>
              <a:t>の精度が悪い問題</a:t>
            </a:r>
            <a:endParaRPr kumimoji="1" lang="ja-JP" altLang="en-US"/>
          </a:p>
        </p:txBody>
      </p:sp>
    </p:spTree>
    <p:extLst>
      <p:ext uri="{BB962C8B-B14F-4D97-AF65-F5344CB8AC3E}">
        <p14:creationId xmlns:p14="http://schemas.microsoft.com/office/powerpoint/2010/main" val="3852763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F382A-F320-024D-AD66-7F09024D7A3F}"/>
              </a:ext>
            </a:extLst>
          </p:cNvPr>
          <p:cNvSpPr>
            <a:spLocks noGrp="1"/>
          </p:cNvSpPr>
          <p:nvPr>
            <p:ph type="title"/>
          </p:nvPr>
        </p:nvSpPr>
        <p:spPr/>
        <p:txBody>
          <a:bodyPr/>
          <a:lstStyle/>
          <a:p>
            <a:r>
              <a:rPr kumimoji="1" lang="en-US" altLang="ja-JP" dirty="0"/>
              <a:t>GBDT(</a:t>
            </a:r>
            <a:r>
              <a:rPr lang="ja-JP" altLang="en-US"/>
              <a:t>勾配</a:t>
            </a:r>
            <a:r>
              <a:rPr kumimoji="1" lang="ja-JP" altLang="en-US"/>
              <a:t>ブースティング</a:t>
            </a:r>
            <a:r>
              <a:rPr lang="ja-JP" altLang="en-US"/>
              <a:t>木</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8C889BE-82A8-364C-902C-AAAC024EF1CC}"/>
              </a:ext>
            </a:extLst>
          </p:cNvPr>
          <p:cNvSpPr txBox="1"/>
          <p:nvPr/>
        </p:nvSpPr>
        <p:spPr>
          <a:xfrm>
            <a:off x="838199" y="1469984"/>
            <a:ext cx="11095299" cy="2862322"/>
          </a:xfrm>
          <a:prstGeom prst="rect">
            <a:avLst/>
          </a:prstGeom>
          <a:noFill/>
        </p:spPr>
        <p:txBody>
          <a:bodyPr wrap="square" rtlCol="0">
            <a:spAutoFit/>
          </a:bodyPr>
          <a:lstStyle/>
          <a:p>
            <a:r>
              <a:rPr kumimoji="1" lang="en-US" altLang="ja-JP" dirty="0"/>
              <a:t>GBDT:  </a:t>
            </a:r>
            <a:r>
              <a:rPr kumimoji="1" lang="ja-JP" altLang="en-US"/>
              <a:t>決定木の集合</a:t>
            </a:r>
            <a:r>
              <a:rPr lang="ja-JP" altLang="en-US"/>
              <a:t>。</a:t>
            </a:r>
            <a:endParaRPr kumimoji="1" lang="en-US" altLang="ja-JP" dirty="0"/>
          </a:p>
          <a:p>
            <a:endParaRPr lang="en-US" altLang="ja-JP" dirty="0"/>
          </a:p>
          <a:p>
            <a:r>
              <a:rPr lang="ja-JP" altLang="en-US"/>
              <a:t>学習</a:t>
            </a:r>
            <a:r>
              <a:rPr lang="en-US" altLang="ja-JP" dirty="0"/>
              <a:t>: </a:t>
            </a:r>
            <a:r>
              <a:rPr lang="ja-JP" altLang="en-US"/>
              <a:t>以下のように行われ、それぞれの決定木の分岐と葉のウエイトが定められている。</a:t>
            </a:r>
            <a:endParaRPr lang="en-US" altLang="ja-JP" dirty="0"/>
          </a:p>
          <a:p>
            <a:endParaRPr lang="en-US" altLang="ja-JP" dirty="0"/>
          </a:p>
          <a:p>
            <a:r>
              <a:rPr lang="en-US" altLang="ja-JP" dirty="0"/>
              <a:t> </a:t>
            </a:r>
            <a:r>
              <a:rPr lang="ja-JP" altLang="en-US"/>
              <a:t>　</a:t>
            </a:r>
            <a:r>
              <a:rPr lang="en-US" altLang="ja-JP" dirty="0"/>
              <a:t>1. </a:t>
            </a:r>
            <a:r>
              <a:rPr lang="ja-JP" altLang="en-US"/>
              <a:t>目的変数と予測値から計算される目的関数を改善するように決定木を作成してモデルに追加する。</a:t>
            </a:r>
            <a:endParaRPr lang="en-US" altLang="ja-JP" dirty="0"/>
          </a:p>
          <a:p>
            <a:r>
              <a:rPr kumimoji="1" lang="en-US" altLang="ja-JP" dirty="0"/>
              <a:t> </a:t>
            </a:r>
            <a:r>
              <a:rPr kumimoji="1" lang="ja-JP" altLang="en-US"/>
              <a:t>　</a:t>
            </a:r>
            <a:r>
              <a:rPr kumimoji="1" lang="en-US" altLang="ja-JP" dirty="0"/>
              <a:t>2. 1.</a:t>
            </a:r>
            <a:r>
              <a:rPr kumimoji="1" lang="ja-JP" altLang="en-US"/>
              <a:t>をハイパーパラメータで定められた決定木の本数の分だけ繰り返す。</a:t>
            </a:r>
            <a:endParaRPr kumimoji="1" lang="en-US" altLang="ja-JP" dirty="0"/>
          </a:p>
          <a:p>
            <a:endParaRPr lang="en-US" altLang="ja-JP" dirty="0"/>
          </a:p>
          <a:p>
            <a:r>
              <a:rPr kumimoji="1" lang="ja-JP" altLang="en-US"/>
              <a:t>２本目以降の木は、目的変数をそれまでに作成した決定木による予測値の差に対して学習が行われるイメージ。木を作成するうちに、モデルの予測値が目的変数に合っていくため、作成される決定木のウエイトは徐々に小さくなっていく。</a:t>
            </a:r>
          </a:p>
        </p:txBody>
      </p:sp>
      <p:grpSp>
        <p:nvGrpSpPr>
          <p:cNvPr id="49" name="グループ化 48">
            <a:extLst>
              <a:ext uri="{FF2B5EF4-FFF2-40B4-BE49-F238E27FC236}">
                <a16:creationId xmlns:a16="http://schemas.microsoft.com/office/drawing/2014/main" id="{E00FBEBC-65EE-984B-BE06-7C89DB11C282}"/>
              </a:ext>
            </a:extLst>
          </p:cNvPr>
          <p:cNvGrpSpPr/>
          <p:nvPr/>
        </p:nvGrpSpPr>
        <p:grpSpPr>
          <a:xfrm>
            <a:off x="684590" y="5318482"/>
            <a:ext cx="2008930" cy="1215341"/>
            <a:chOff x="684590" y="5179586"/>
            <a:chExt cx="2008930" cy="1215341"/>
          </a:xfrm>
        </p:grpSpPr>
        <p:sp>
          <p:nvSpPr>
            <p:cNvPr id="4" name="正方形/長方形 3">
              <a:extLst>
                <a:ext uri="{FF2B5EF4-FFF2-40B4-BE49-F238E27FC236}">
                  <a16:creationId xmlns:a16="http://schemas.microsoft.com/office/drawing/2014/main" id="{3C311553-C0A9-4D4D-9AEA-F74051DE18DA}"/>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1AAC24-9905-2B43-A2D2-416A29862EBF}"/>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BD0846C-9007-A14D-9FBE-90E17C714A31}"/>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カギ線コネクタ 13">
              <a:extLst>
                <a:ext uri="{FF2B5EF4-FFF2-40B4-BE49-F238E27FC236}">
                  <a16:creationId xmlns:a16="http://schemas.microsoft.com/office/drawing/2014/main" id="{D5390252-48A5-7143-9546-35D63CF701F9}"/>
                </a:ext>
              </a:extLst>
            </p:cNvPr>
            <p:cNvCxnSpPr>
              <a:cxnSpLocks/>
              <a:stCxn id="4" idx="2"/>
              <a:endCxn id="12"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カギ線コネクタ 15">
              <a:extLst>
                <a:ext uri="{FF2B5EF4-FFF2-40B4-BE49-F238E27FC236}">
                  <a16:creationId xmlns:a16="http://schemas.microsoft.com/office/drawing/2014/main" id="{DC146DC6-734F-624D-BD35-9467E0D4F678}"/>
                </a:ext>
              </a:extLst>
            </p:cNvPr>
            <p:cNvCxnSpPr>
              <a:cxnSpLocks/>
              <a:stCxn id="4" idx="2"/>
              <a:endCxn id="9"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ED515407-6010-E844-B359-40B18BA2F747}"/>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51F0589-1201-8E46-BD97-276D758BE175}"/>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0386C9-1EBA-8C4D-91D4-E0592FD8400A}"/>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C65E85-A8A1-9E4C-9B9A-21DA644A7DC2}"/>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カギ線コネクタ 30">
              <a:extLst>
                <a:ext uri="{FF2B5EF4-FFF2-40B4-BE49-F238E27FC236}">
                  <a16:creationId xmlns:a16="http://schemas.microsoft.com/office/drawing/2014/main" id="{EACB3EA9-B575-3245-9DD4-AFEB0D99D0EE}"/>
                </a:ext>
              </a:extLst>
            </p:cNvPr>
            <p:cNvCxnSpPr>
              <a:cxnSpLocks/>
              <a:stCxn id="12" idx="2"/>
              <a:endCxn id="23"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0D2AD75A-7FA2-C44D-976B-F60A9F8A7599}"/>
                </a:ext>
              </a:extLst>
            </p:cNvPr>
            <p:cNvCxnSpPr>
              <a:cxnSpLocks/>
              <a:stCxn id="12" idx="2"/>
              <a:endCxn id="24"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CE142137-D2B8-F142-8BDC-E28348EF5704}"/>
                </a:ext>
              </a:extLst>
            </p:cNvPr>
            <p:cNvCxnSpPr>
              <a:cxnSpLocks/>
              <a:stCxn id="9" idx="2"/>
              <a:endCxn id="25"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a:extLst>
                <a:ext uri="{FF2B5EF4-FFF2-40B4-BE49-F238E27FC236}">
                  <a16:creationId xmlns:a16="http://schemas.microsoft.com/office/drawing/2014/main" id="{F518F4CA-21B3-4146-AD1F-EFB449C8B5E1}"/>
                </a:ext>
              </a:extLst>
            </p:cNvPr>
            <p:cNvCxnSpPr>
              <a:cxnSpLocks/>
              <a:stCxn id="9" idx="2"/>
              <a:endCxn id="26"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0C993C44-102E-C849-8E2A-EF8B0E65FBF8}"/>
              </a:ext>
            </a:extLst>
          </p:cNvPr>
          <p:cNvGrpSpPr/>
          <p:nvPr/>
        </p:nvGrpSpPr>
        <p:grpSpPr>
          <a:xfrm>
            <a:off x="5543799" y="5382058"/>
            <a:ext cx="2008930" cy="1215341"/>
            <a:chOff x="684590" y="5179586"/>
            <a:chExt cx="2008930" cy="1215341"/>
          </a:xfrm>
        </p:grpSpPr>
        <p:sp>
          <p:nvSpPr>
            <p:cNvPr id="51" name="正方形/長方形 50">
              <a:extLst>
                <a:ext uri="{FF2B5EF4-FFF2-40B4-BE49-F238E27FC236}">
                  <a16:creationId xmlns:a16="http://schemas.microsoft.com/office/drawing/2014/main" id="{A2DE03E1-82F1-0A41-BD44-E622C700CBAE}"/>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7BE6678-2309-2B45-8AD7-2CA2D2121649}"/>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88B635-F8FF-C143-9D64-B7C7B52C6599}"/>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カギ線コネクタ 53">
              <a:extLst>
                <a:ext uri="{FF2B5EF4-FFF2-40B4-BE49-F238E27FC236}">
                  <a16:creationId xmlns:a16="http://schemas.microsoft.com/office/drawing/2014/main" id="{E976C1C4-030F-C341-9CA1-4B650AA10127}"/>
                </a:ext>
              </a:extLst>
            </p:cNvPr>
            <p:cNvCxnSpPr>
              <a:cxnSpLocks/>
              <a:stCxn id="51" idx="2"/>
              <a:endCxn id="53"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a:extLst>
                <a:ext uri="{FF2B5EF4-FFF2-40B4-BE49-F238E27FC236}">
                  <a16:creationId xmlns:a16="http://schemas.microsoft.com/office/drawing/2014/main" id="{8E0F53DD-E99D-0D4F-B195-3EF6AB7ED5E5}"/>
                </a:ext>
              </a:extLst>
            </p:cNvPr>
            <p:cNvCxnSpPr>
              <a:cxnSpLocks/>
              <a:stCxn id="51" idx="2"/>
              <a:endCxn id="52"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EF212920-4668-204A-8759-8BC630AFDA3D}"/>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2330284-3CE6-744E-8641-B1A469B6C786}"/>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C0553DBA-4856-E248-AB18-19177CA47492}"/>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70B8A0EC-46A3-7A47-848A-B34CA7BBFFD8}"/>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カギ線コネクタ 59">
              <a:extLst>
                <a:ext uri="{FF2B5EF4-FFF2-40B4-BE49-F238E27FC236}">
                  <a16:creationId xmlns:a16="http://schemas.microsoft.com/office/drawing/2014/main" id="{1921A8BF-71C4-A34D-B7AB-FE56691DDF4C}"/>
                </a:ext>
              </a:extLst>
            </p:cNvPr>
            <p:cNvCxnSpPr>
              <a:cxnSpLocks/>
              <a:stCxn id="53" idx="2"/>
              <a:endCxn id="56"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a:extLst>
                <a:ext uri="{FF2B5EF4-FFF2-40B4-BE49-F238E27FC236}">
                  <a16:creationId xmlns:a16="http://schemas.microsoft.com/office/drawing/2014/main" id="{EF7D2A37-E99B-7B4F-AA2C-1CC2BAE7D678}"/>
                </a:ext>
              </a:extLst>
            </p:cNvPr>
            <p:cNvCxnSpPr>
              <a:cxnSpLocks/>
              <a:stCxn id="53" idx="2"/>
              <a:endCxn id="57"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カギ線コネクタ 61">
              <a:extLst>
                <a:ext uri="{FF2B5EF4-FFF2-40B4-BE49-F238E27FC236}">
                  <a16:creationId xmlns:a16="http://schemas.microsoft.com/office/drawing/2014/main" id="{BA323502-35F0-664A-879C-D18FE468F149}"/>
                </a:ext>
              </a:extLst>
            </p:cNvPr>
            <p:cNvCxnSpPr>
              <a:cxnSpLocks/>
              <a:stCxn id="52" idx="2"/>
              <a:endCxn id="58"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カギ線コネクタ 62">
              <a:extLst>
                <a:ext uri="{FF2B5EF4-FFF2-40B4-BE49-F238E27FC236}">
                  <a16:creationId xmlns:a16="http://schemas.microsoft.com/office/drawing/2014/main" id="{F93243AD-BE17-4C49-B5C3-6BBF68B99D12}"/>
                </a:ext>
              </a:extLst>
            </p:cNvPr>
            <p:cNvCxnSpPr>
              <a:cxnSpLocks/>
              <a:stCxn id="52" idx="2"/>
              <a:endCxn id="59"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80BA9D08-FDF4-974E-9BF7-CE7CD2608CB0}"/>
              </a:ext>
            </a:extLst>
          </p:cNvPr>
          <p:cNvGrpSpPr/>
          <p:nvPr/>
        </p:nvGrpSpPr>
        <p:grpSpPr>
          <a:xfrm>
            <a:off x="3066446" y="5382058"/>
            <a:ext cx="2008930" cy="1215341"/>
            <a:chOff x="684590" y="5179586"/>
            <a:chExt cx="2008930" cy="1215341"/>
          </a:xfrm>
        </p:grpSpPr>
        <p:sp>
          <p:nvSpPr>
            <p:cNvPr id="65" name="正方形/長方形 64">
              <a:extLst>
                <a:ext uri="{FF2B5EF4-FFF2-40B4-BE49-F238E27FC236}">
                  <a16:creationId xmlns:a16="http://schemas.microsoft.com/office/drawing/2014/main" id="{FA17E329-4BDD-924F-9F06-56715866887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A40B3E6-5E22-5443-9FB2-2ED00FD3CC38}"/>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AAF7E44-D75E-B94B-948C-C78FCE102FB6}"/>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カギ線コネクタ 67">
              <a:extLst>
                <a:ext uri="{FF2B5EF4-FFF2-40B4-BE49-F238E27FC236}">
                  <a16:creationId xmlns:a16="http://schemas.microsoft.com/office/drawing/2014/main" id="{29B4DA49-3494-7341-83E2-4BC0ABB8715D}"/>
                </a:ext>
              </a:extLst>
            </p:cNvPr>
            <p:cNvCxnSpPr>
              <a:cxnSpLocks/>
              <a:stCxn id="65" idx="2"/>
              <a:endCxn id="67"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カギ線コネクタ 68">
              <a:extLst>
                <a:ext uri="{FF2B5EF4-FFF2-40B4-BE49-F238E27FC236}">
                  <a16:creationId xmlns:a16="http://schemas.microsoft.com/office/drawing/2014/main" id="{FF956FFA-0E62-FA42-A524-9F96715EADAB}"/>
                </a:ext>
              </a:extLst>
            </p:cNvPr>
            <p:cNvCxnSpPr>
              <a:cxnSpLocks/>
              <a:stCxn id="65" idx="2"/>
              <a:endCxn id="66"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22718662-3DB5-204E-9E9F-585EC9B7B60E}"/>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379610-9D30-3348-8656-A1D6DBB0BEEE}"/>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AC9F3C0-FB58-4043-B7C2-A19366E7A023}"/>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7163FAA-D45A-4549-BA45-0BEC8A037460}"/>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カギ線コネクタ 73">
              <a:extLst>
                <a:ext uri="{FF2B5EF4-FFF2-40B4-BE49-F238E27FC236}">
                  <a16:creationId xmlns:a16="http://schemas.microsoft.com/office/drawing/2014/main" id="{982A8DBC-A202-5D41-8C68-4D8882BB8D5F}"/>
                </a:ext>
              </a:extLst>
            </p:cNvPr>
            <p:cNvCxnSpPr>
              <a:cxnSpLocks/>
              <a:stCxn id="67" idx="2"/>
              <a:endCxn id="70"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BF4C5E00-0AB0-334E-B3E5-241EA48473EC}"/>
                </a:ext>
              </a:extLst>
            </p:cNvPr>
            <p:cNvCxnSpPr>
              <a:cxnSpLocks/>
              <a:stCxn id="67" idx="2"/>
              <a:endCxn id="71"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カギ線コネクタ 75">
              <a:extLst>
                <a:ext uri="{FF2B5EF4-FFF2-40B4-BE49-F238E27FC236}">
                  <a16:creationId xmlns:a16="http://schemas.microsoft.com/office/drawing/2014/main" id="{469787D6-BC13-2949-ABF7-4E747734348B}"/>
                </a:ext>
              </a:extLst>
            </p:cNvPr>
            <p:cNvCxnSpPr>
              <a:cxnSpLocks/>
              <a:stCxn id="66" idx="2"/>
              <a:endCxn id="72"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a:extLst>
                <a:ext uri="{FF2B5EF4-FFF2-40B4-BE49-F238E27FC236}">
                  <a16:creationId xmlns:a16="http://schemas.microsoft.com/office/drawing/2014/main" id="{43E645D4-9D86-7042-9CCD-8FE1A4EF9316}"/>
                </a:ext>
              </a:extLst>
            </p:cNvPr>
            <p:cNvCxnSpPr>
              <a:cxnSpLocks/>
              <a:stCxn id="66" idx="2"/>
              <a:endCxn id="73"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78" name="グループ化 77">
            <a:extLst>
              <a:ext uri="{FF2B5EF4-FFF2-40B4-BE49-F238E27FC236}">
                <a16:creationId xmlns:a16="http://schemas.microsoft.com/office/drawing/2014/main" id="{2FEAC20D-55DF-A443-B1C3-B7183354D16B}"/>
              </a:ext>
            </a:extLst>
          </p:cNvPr>
          <p:cNvGrpSpPr/>
          <p:nvPr/>
        </p:nvGrpSpPr>
        <p:grpSpPr>
          <a:xfrm>
            <a:off x="8424458" y="5397687"/>
            <a:ext cx="2008930" cy="1215341"/>
            <a:chOff x="684590" y="5179586"/>
            <a:chExt cx="2008930" cy="1215341"/>
          </a:xfrm>
        </p:grpSpPr>
        <p:sp>
          <p:nvSpPr>
            <p:cNvPr id="79" name="正方形/長方形 78">
              <a:extLst>
                <a:ext uri="{FF2B5EF4-FFF2-40B4-BE49-F238E27FC236}">
                  <a16:creationId xmlns:a16="http://schemas.microsoft.com/office/drawing/2014/main" id="{FAC6C00E-467B-3445-865C-71035A3123C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4BB656D4-B9C4-364A-A26E-34E469F9D6FA}"/>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C73BF1F-39A4-B74D-A33F-612891DC255C}"/>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カギ線コネクタ 81">
              <a:extLst>
                <a:ext uri="{FF2B5EF4-FFF2-40B4-BE49-F238E27FC236}">
                  <a16:creationId xmlns:a16="http://schemas.microsoft.com/office/drawing/2014/main" id="{42D8D8D5-0B3C-9149-9644-9A7E49A2D49C}"/>
                </a:ext>
              </a:extLst>
            </p:cNvPr>
            <p:cNvCxnSpPr>
              <a:cxnSpLocks/>
              <a:stCxn id="79" idx="2"/>
              <a:endCxn id="81"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E8AB6BC1-E67D-4A4F-BE1B-696349D91962}"/>
                </a:ext>
              </a:extLst>
            </p:cNvPr>
            <p:cNvCxnSpPr>
              <a:cxnSpLocks/>
              <a:stCxn id="79" idx="2"/>
              <a:endCxn id="80"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0B4D4421-BCC3-4540-AD2E-C1EA7CE0A336}"/>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87487B3F-52EC-6940-94A5-E43B44195C0D}"/>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8DF0722E-E31C-9B48-A0E5-CE81BBBC32B8}"/>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14288D60-228E-3342-B6D8-F8876948DDAA}"/>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カギ線コネクタ 87">
              <a:extLst>
                <a:ext uri="{FF2B5EF4-FFF2-40B4-BE49-F238E27FC236}">
                  <a16:creationId xmlns:a16="http://schemas.microsoft.com/office/drawing/2014/main" id="{098E631B-DAA7-694F-856B-56B529A90F45}"/>
                </a:ext>
              </a:extLst>
            </p:cNvPr>
            <p:cNvCxnSpPr>
              <a:cxnSpLocks/>
              <a:stCxn id="81" idx="2"/>
              <a:endCxn id="84"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B87441A-DD65-E745-A6F9-72558AA82522}"/>
                </a:ext>
              </a:extLst>
            </p:cNvPr>
            <p:cNvCxnSpPr>
              <a:cxnSpLocks/>
              <a:stCxn id="81" idx="2"/>
              <a:endCxn id="85"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0" name="カギ線コネクタ 89">
              <a:extLst>
                <a:ext uri="{FF2B5EF4-FFF2-40B4-BE49-F238E27FC236}">
                  <a16:creationId xmlns:a16="http://schemas.microsoft.com/office/drawing/2014/main" id="{ABA6B1CB-6286-4E4F-9B11-1740577DEE7A}"/>
                </a:ext>
              </a:extLst>
            </p:cNvPr>
            <p:cNvCxnSpPr>
              <a:cxnSpLocks/>
              <a:stCxn id="80" idx="2"/>
              <a:endCxn id="86"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1" name="カギ線コネクタ 90">
              <a:extLst>
                <a:ext uri="{FF2B5EF4-FFF2-40B4-BE49-F238E27FC236}">
                  <a16:creationId xmlns:a16="http://schemas.microsoft.com/office/drawing/2014/main" id="{1FBAA24B-42FD-344A-AF7F-4C8B05E7B9C6}"/>
                </a:ext>
              </a:extLst>
            </p:cNvPr>
            <p:cNvCxnSpPr>
              <a:cxnSpLocks/>
              <a:stCxn id="80" idx="2"/>
              <a:endCxn id="87"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34163E66-D691-7E42-AA69-9D9BF386158A}"/>
              </a:ext>
            </a:extLst>
          </p:cNvPr>
          <p:cNvSpPr txBox="1"/>
          <p:nvPr/>
        </p:nvSpPr>
        <p:spPr>
          <a:xfrm>
            <a:off x="603649" y="5259320"/>
            <a:ext cx="372218" cy="369332"/>
          </a:xfrm>
          <a:prstGeom prst="rect">
            <a:avLst/>
          </a:prstGeom>
          <a:noFill/>
        </p:spPr>
        <p:txBody>
          <a:bodyPr wrap="none" rtlCol="0">
            <a:spAutoFit/>
          </a:bodyPr>
          <a:lstStyle/>
          <a:p>
            <a:r>
              <a:rPr kumimoji="1" lang="en-US" altLang="ja-JP" dirty="0"/>
              <a:t>1.</a:t>
            </a:r>
            <a:endParaRPr kumimoji="1" lang="ja-JP" altLang="en-US"/>
          </a:p>
        </p:txBody>
      </p:sp>
      <p:sp>
        <p:nvSpPr>
          <p:cNvPr id="92" name="テキスト ボックス 91">
            <a:extLst>
              <a:ext uri="{FF2B5EF4-FFF2-40B4-BE49-F238E27FC236}">
                <a16:creationId xmlns:a16="http://schemas.microsoft.com/office/drawing/2014/main" id="{2682A2D6-DBEB-C842-95E7-E33F3C142B67}"/>
              </a:ext>
            </a:extLst>
          </p:cNvPr>
          <p:cNvSpPr txBox="1"/>
          <p:nvPr/>
        </p:nvSpPr>
        <p:spPr>
          <a:xfrm>
            <a:off x="3036405" y="5299626"/>
            <a:ext cx="372218" cy="369332"/>
          </a:xfrm>
          <a:prstGeom prst="rect">
            <a:avLst/>
          </a:prstGeom>
          <a:noFill/>
        </p:spPr>
        <p:txBody>
          <a:bodyPr wrap="none" rtlCol="0">
            <a:spAutoFit/>
          </a:bodyPr>
          <a:lstStyle/>
          <a:p>
            <a:r>
              <a:rPr lang="en-US" altLang="ja-JP" dirty="0"/>
              <a:t>2</a:t>
            </a:r>
            <a:r>
              <a:rPr kumimoji="1" lang="en-US" altLang="ja-JP" dirty="0"/>
              <a:t>.</a:t>
            </a:r>
            <a:endParaRPr kumimoji="1" lang="ja-JP" altLang="en-US"/>
          </a:p>
        </p:txBody>
      </p:sp>
      <p:sp>
        <p:nvSpPr>
          <p:cNvPr id="93" name="テキスト ボックス 92">
            <a:extLst>
              <a:ext uri="{FF2B5EF4-FFF2-40B4-BE49-F238E27FC236}">
                <a16:creationId xmlns:a16="http://schemas.microsoft.com/office/drawing/2014/main" id="{CBD5A6FF-8123-7C42-B1E1-B9607DBBA00F}"/>
              </a:ext>
            </a:extLst>
          </p:cNvPr>
          <p:cNvSpPr txBox="1"/>
          <p:nvPr/>
        </p:nvSpPr>
        <p:spPr>
          <a:xfrm>
            <a:off x="5492131" y="5299626"/>
            <a:ext cx="372218" cy="369332"/>
          </a:xfrm>
          <a:prstGeom prst="rect">
            <a:avLst/>
          </a:prstGeom>
          <a:noFill/>
        </p:spPr>
        <p:txBody>
          <a:bodyPr wrap="none" rtlCol="0">
            <a:spAutoFit/>
          </a:bodyPr>
          <a:lstStyle/>
          <a:p>
            <a:r>
              <a:rPr kumimoji="1" lang="en-US" altLang="ja-JP" dirty="0"/>
              <a:t>3.</a:t>
            </a:r>
            <a:endParaRPr kumimoji="1" lang="ja-JP" altLang="en-US"/>
          </a:p>
        </p:txBody>
      </p:sp>
      <p:sp>
        <p:nvSpPr>
          <p:cNvPr id="94" name="テキスト ボックス 93">
            <a:extLst>
              <a:ext uri="{FF2B5EF4-FFF2-40B4-BE49-F238E27FC236}">
                <a16:creationId xmlns:a16="http://schemas.microsoft.com/office/drawing/2014/main" id="{670ADBB2-F1F5-D74A-B319-8FFC3F9E4CC4}"/>
              </a:ext>
            </a:extLst>
          </p:cNvPr>
          <p:cNvSpPr txBox="1"/>
          <p:nvPr/>
        </p:nvSpPr>
        <p:spPr>
          <a:xfrm>
            <a:off x="8366932" y="5372726"/>
            <a:ext cx="455574" cy="369332"/>
          </a:xfrm>
          <a:prstGeom prst="rect">
            <a:avLst/>
          </a:prstGeom>
          <a:noFill/>
        </p:spPr>
        <p:txBody>
          <a:bodyPr wrap="none" rtlCol="0">
            <a:spAutoFit/>
          </a:bodyPr>
          <a:lstStyle/>
          <a:p>
            <a:r>
              <a:rPr kumimoji="1" lang="en-US" altLang="ja-JP" dirty="0"/>
              <a:t>M.</a:t>
            </a:r>
            <a:endParaRPr kumimoji="1" lang="ja-JP" altLang="en-US"/>
          </a:p>
        </p:txBody>
      </p:sp>
      <p:sp>
        <p:nvSpPr>
          <p:cNvPr id="6" name="下矢印 5">
            <a:extLst>
              <a:ext uri="{FF2B5EF4-FFF2-40B4-BE49-F238E27FC236}">
                <a16:creationId xmlns:a16="http://schemas.microsoft.com/office/drawing/2014/main" id="{14522985-697F-BC49-910B-58EDF0C62862}"/>
              </a:ext>
            </a:extLst>
          </p:cNvPr>
          <p:cNvSpPr/>
          <p:nvPr/>
        </p:nvSpPr>
        <p:spPr>
          <a:xfrm>
            <a:off x="1410181" y="4969774"/>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5" name="下矢印 94">
            <a:extLst>
              <a:ext uri="{FF2B5EF4-FFF2-40B4-BE49-F238E27FC236}">
                <a16:creationId xmlns:a16="http://schemas.microsoft.com/office/drawing/2014/main" id="{54CC2323-4E59-A742-861A-40CDC97CCCE3}"/>
              </a:ext>
            </a:extLst>
          </p:cNvPr>
          <p:cNvSpPr/>
          <p:nvPr/>
        </p:nvSpPr>
        <p:spPr>
          <a:xfrm>
            <a:off x="3831927" y="5005627"/>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6" name="下矢印 95">
            <a:extLst>
              <a:ext uri="{FF2B5EF4-FFF2-40B4-BE49-F238E27FC236}">
                <a16:creationId xmlns:a16="http://schemas.microsoft.com/office/drawing/2014/main" id="{535D35E0-661E-CC4C-BD15-EFF412D8FFEF}"/>
              </a:ext>
            </a:extLst>
          </p:cNvPr>
          <p:cNvSpPr/>
          <p:nvPr/>
        </p:nvSpPr>
        <p:spPr>
          <a:xfrm>
            <a:off x="9149226" y="5042318"/>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7" name="下矢印 96">
            <a:extLst>
              <a:ext uri="{FF2B5EF4-FFF2-40B4-BE49-F238E27FC236}">
                <a16:creationId xmlns:a16="http://schemas.microsoft.com/office/drawing/2014/main" id="{B39AD3D0-CA9D-AD4A-AED8-55D7782E72AB}"/>
              </a:ext>
            </a:extLst>
          </p:cNvPr>
          <p:cNvSpPr/>
          <p:nvPr/>
        </p:nvSpPr>
        <p:spPr>
          <a:xfrm>
            <a:off x="6307728" y="5016727"/>
            <a:ext cx="582550" cy="2510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BAB1E402-EB28-394C-9F88-77B8D91B98D7}"/>
              </a:ext>
            </a:extLst>
          </p:cNvPr>
          <p:cNvSpPr/>
          <p:nvPr/>
        </p:nvSpPr>
        <p:spPr>
          <a:xfrm>
            <a:off x="876297" y="4332306"/>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p:txBody>
      </p:sp>
      <p:sp>
        <p:nvSpPr>
          <p:cNvPr id="98" name="角丸四角形 97">
            <a:extLst>
              <a:ext uri="{FF2B5EF4-FFF2-40B4-BE49-F238E27FC236}">
                <a16:creationId xmlns:a16="http://schemas.microsoft.com/office/drawing/2014/main" id="{40781BD3-56B7-4943-8EA2-5AA9A59E8971}"/>
              </a:ext>
            </a:extLst>
          </p:cNvPr>
          <p:cNvSpPr/>
          <p:nvPr/>
        </p:nvSpPr>
        <p:spPr>
          <a:xfrm>
            <a:off x="3224445" y="4322323"/>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(1)</a:t>
            </a:r>
            <a:endParaRPr lang="en-US" altLang="ja-JP" dirty="0">
              <a:ln>
                <a:solidFill>
                  <a:schemeClr val="tx1"/>
                </a:solidFill>
              </a:ln>
              <a:solidFill>
                <a:srgbClr val="002060"/>
              </a:solidFill>
            </a:endParaRPr>
          </a:p>
        </p:txBody>
      </p:sp>
      <p:sp>
        <p:nvSpPr>
          <p:cNvPr id="99" name="角丸四角形 98">
            <a:extLst>
              <a:ext uri="{FF2B5EF4-FFF2-40B4-BE49-F238E27FC236}">
                <a16:creationId xmlns:a16="http://schemas.microsoft.com/office/drawing/2014/main" id="{2EC8DD6B-EEBF-F348-BAF9-71F5F5FC55DF}"/>
              </a:ext>
            </a:extLst>
          </p:cNvPr>
          <p:cNvSpPr/>
          <p:nvPr/>
        </p:nvSpPr>
        <p:spPr>
          <a:xfrm>
            <a:off x="5678240" y="4325407"/>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(2)</a:t>
            </a:r>
            <a:endParaRPr lang="en-US" altLang="ja-JP" dirty="0">
              <a:ln>
                <a:solidFill>
                  <a:schemeClr val="tx1"/>
                </a:solidFill>
              </a:ln>
              <a:solidFill>
                <a:srgbClr val="002060"/>
              </a:solidFill>
            </a:endParaRPr>
          </a:p>
        </p:txBody>
      </p:sp>
      <p:sp>
        <p:nvSpPr>
          <p:cNvPr id="100" name="角丸四角形 99">
            <a:extLst>
              <a:ext uri="{FF2B5EF4-FFF2-40B4-BE49-F238E27FC236}">
                <a16:creationId xmlns:a16="http://schemas.microsoft.com/office/drawing/2014/main" id="{17518ABF-0E7A-0345-ACB6-77FE587C3931}"/>
              </a:ext>
            </a:extLst>
          </p:cNvPr>
          <p:cNvSpPr/>
          <p:nvPr/>
        </p:nvSpPr>
        <p:spPr>
          <a:xfrm>
            <a:off x="8471482" y="4327848"/>
            <a:ext cx="1817223"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目的変数</a:t>
            </a:r>
            <a:r>
              <a:rPr lang="en-US" altLang="ja-JP" dirty="0">
                <a:ln>
                  <a:solidFill>
                    <a:schemeClr val="tx1"/>
                  </a:solidFill>
                </a:ln>
                <a:solidFill>
                  <a:srgbClr val="002060"/>
                </a:solidFill>
              </a:rPr>
              <a:t> y</a:t>
            </a:r>
          </a:p>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en-US" altLang="ja-JP" baseline="30000" dirty="0">
                <a:ln>
                  <a:solidFill>
                    <a:schemeClr val="tx1"/>
                  </a:solidFill>
                </a:ln>
                <a:solidFill>
                  <a:srgbClr val="002060"/>
                </a:solidFill>
              </a:rPr>
              <a:t>(3)</a:t>
            </a:r>
            <a:endParaRPr lang="en-US" altLang="ja-JP" dirty="0">
              <a:ln>
                <a:solidFill>
                  <a:schemeClr val="tx1"/>
                </a:solidFill>
              </a:ln>
              <a:solidFill>
                <a:srgbClr val="002060"/>
              </a:solidFill>
            </a:endParaRPr>
          </a:p>
        </p:txBody>
      </p:sp>
      <p:cxnSp>
        <p:nvCxnSpPr>
          <p:cNvPr id="10" name="直線矢印コネクタ 9">
            <a:extLst>
              <a:ext uri="{FF2B5EF4-FFF2-40B4-BE49-F238E27FC236}">
                <a16:creationId xmlns:a16="http://schemas.microsoft.com/office/drawing/2014/main" id="{8DBD33C2-F6CE-F24F-B31E-7C59CD3F6214}"/>
              </a:ext>
            </a:extLst>
          </p:cNvPr>
          <p:cNvCxnSpPr>
            <a:cxnSpLocks/>
          </p:cNvCxnSpPr>
          <p:nvPr/>
        </p:nvCxnSpPr>
        <p:spPr>
          <a:xfrm flipV="1">
            <a:off x="2310106" y="4953627"/>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CCFBE364-5247-CD47-852E-8584E31C3EDE}"/>
              </a:ext>
            </a:extLst>
          </p:cNvPr>
          <p:cNvCxnSpPr>
            <a:cxnSpLocks/>
          </p:cNvCxnSpPr>
          <p:nvPr/>
        </p:nvCxnSpPr>
        <p:spPr>
          <a:xfrm flipV="1">
            <a:off x="4744415" y="4969774"/>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C4E92264-8BC1-1C40-8ADF-0D5DA11B2146}"/>
              </a:ext>
            </a:extLst>
          </p:cNvPr>
          <p:cNvCxnSpPr>
            <a:cxnSpLocks/>
          </p:cNvCxnSpPr>
          <p:nvPr/>
        </p:nvCxnSpPr>
        <p:spPr>
          <a:xfrm flipV="1">
            <a:off x="7119454" y="5063626"/>
            <a:ext cx="756340" cy="4440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A9EE593F-ACC7-9642-B095-BABF6C8273C7}"/>
              </a:ext>
            </a:extLst>
          </p:cNvPr>
          <p:cNvCxnSpPr>
            <a:cxnSpLocks/>
            <a:endCxn id="99" idx="1"/>
          </p:cNvCxnSpPr>
          <p:nvPr/>
        </p:nvCxnSpPr>
        <p:spPr>
          <a:xfrm>
            <a:off x="5122585" y="4639517"/>
            <a:ext cx="555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1FD3FF95-00C5-EB41-9E9E-9F8739FA6AA5}"/>
              </a:ext>
            </a:extLst>
          </p:cNvPr>
          <p:cNvCxnSpPr>
            <a:cxnSpLocks/>
          </p:cNvCxnSpPr>
          <p:nvPr/>
        </p:nvCxnSpPr>
        <p:spPr>
          <a:xfrm>
            <a:off x="7597966" y="4665108"/>
            <a:ext cx="555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7FBD974-61BB-C245-ADF0-D111831B1683}"/>
              </a:ext>
            </a:extLst>
          </p:cNvPr>
          <p:cNvSpPr txBox="1"/>
          <p:nvPr/>
        </p:nvSpPr>
        <p:spPr>
          <a:xfrm>
            <a:off x="7358322" y="5406772"/>
            <a:ext cx="1008609" cy="369332"/>
          </a:xfrm>
          <a:prstGeom prst="rect">
            <a:avLst/>
          </a:prstGeom>
          <a:noFill/>
        </p:spPr>
        <p:txBody>
          <a:bodyPr wrap="none" rtlCol="0">
            <a:spAutoFit/>
          </a:bodyPr>
          <a:lstStyle/>
          <a:p>
            <a:r>
              <a:rPr lang="ja-JP" altLang="en-US"/>
              <a:t>・ ・ ・</a:t>
            </a:r>
            <a:endParaRPr kumimoji="1" lang="ja-JP" altLang="en-US"/>
          </a:p>
        </p:txBody>
      </p:sp>
    </p:spTree>
    <p:extLst>
      <p:ext uri="{BB962C8B-B14F-4D97-AF65-F5344CB8AC3E}">
        <p14:creationId xmlns:p14="http://schemas.microsoft.com/office/powerpoint/2010/main" val="55436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BF382A-F320-024D-AD66-7F09024D7A3F}"/>
              </a:ext>
            </a:extLst>
          </p:cNvPr>
          <p:cNvSpPr>
            <a:spLocks noGrp="1"/>
          </p:cNvSpPr>
          <p:nvPr>
            <p:ph type="title"/>
          </p:nvPr>
        </p:nvSpPr>
        <p:spPr/>
        <p:txBody>
          <a:bodyPr/>
          <a:lstStyle/>
          <a:p>
            <a:r>
              <a:rPr kumimoji="1" lang="en-US" altLang="ja-JP" dirty="0"/>
              <a:t>GBDT(</a:t>
            </a:r>
            <a:r>
              <a:rPr lang="ja-JP" altLang="en-US"/>
              <a:t>勾配</a:t>
            </a:r>
            <a:r>
              <a:rPr kumimoji="1" lang="ja-JP" altLang="en-US"/>
              <a:t>ブースティング</a:t>
            </a:r>
            <a:r>
              <a:rPr lang="ja-JP" altLang="en-US"/>
              <a:t>木</a:t>
            </a:r>
            <a:r>
              <a:rPr kumimoji="1" lang="en-US" altLang="ja-JP" dirty="0"/>
              <a:t>)</a:t>
            </a:r>
            <a:endParaRPr kumimoji="1" lang="ja-JP" altLang="en-US"/>
          </a:p>
        </p:txBody>
      </p:sp>
      <p:sp>
        <p:nvSpPr>
          <p:cNvPr id="3" name="テキスト ボックス 2">
            <a:extLst>
              <a:ext uri="{FF2B5EF4-FFF2-40B4-BE49-F238E27FC236}">
                <a16:creationId xmlns:a16="http://schemas.microsoft.com/office/drawing/2014/main" id="{88C889BE-82A8-364C-902C-AAAC024EF1CC}"/>
              </a:ext>
            </a:extLst>
          </p:cNvPr>
          <p:cNvSpPr txBox="1"/>
          <p:nvPr/>
        </p:nvSpPr>
        <p:spPr>
          <a:xfrm>
            <a:off x="838199" y="1469984"/>
            <a:ext cx="11095299" cy="2862322"/>
          </a:xfrm>
          <a:prstGeom prst="rect">
            <a:avLst/>
          </a:prstGeom>
          <a:noFill/>
        </p:spPr>
        <p:txBody>
          <a:bodyPr wrap="square" rtlCol="0">
            <a:spAutoFit/>
          </a:bodyPr>
          <a:lstStyle/>
          <a:p>
            <a:r>
              <a:rPr kumimoji="1" lang="en-US" altLang="ja-JP" dirty="0"/>
              <a:t>GBDT:  </a:t>
            </a:r>
            <a:r>
              <a:rPr kumimoji="1" lang="ja-JP" altLang="en-US"/>
              <a:t>決定木の集合</a:t>
            </a:r>
            <a:r>
              <a:rPr lang="ja-JP" altLang="en-US"/>
              <a:t>。</a:t>
            </a:r>
            <a:endParaRPr kumimoji="1" lang="en-US" altLang="ja-JP" dirty="0"/>
          </a:p>
          <a:p>
            <a:endParaRPr lang="en-US" altLang="ja-JP" dirty="0"/>
          </a:p>
          <a:p>
            <a:r>
              <a:rPr lang="ja-JP" altLang="en-US"/>
              <a:t>学習</a:t>
            </a:r>
            <a:r>
              <a:rPr lang="en-US" altLang="ja-JP" dirty="0"/>
              <a:t>: </a:t>
            </a:r>
            <a:r>
              <a:rPr lang="ja-JP" altLang="en-US"/>
              <a:t>以下のように行われ、それぞれの決定木の分岐と葉のウエイトが定められている。</a:t>
            </a:r>
            <a:endParaRPr lang="en-US" altLang="ja-JP" dirty="0"/>
          </a:p>
          <a:p>
            <a:endParaRPr lang="en-US" altLang="ja-JP" dirty="0"/>
          </a:p>
          <a:p>
            <a:r>
              <a:rPr lang="en-US" altLang="ja-JP" dirty="0"/>
              <a:t> </a:t>
            </a:r>
            <a:r>
              <a:rPr lang="ja-JP" altLang="en-US"/>
              <a:t>　</a:t>
            </a:r>
            <a:r>
              <a:rPr lang="en-US" altLang="ja-JP" dirty="0"/>
              <a:t>1. </a:t>
            </a:r>
            <a:r>
              <a:rPr lang="ja-JP" altLang="en-US"/>
              <a:t>目的変数と予測値から計算される目的関数を改善するように決定木を作成してモデルに追加する。</a:t>
            </a:r>
            <a:endParaRPr lang="en-US" altLang="ja-JP" dirty="0"/>
          </a:p>
          <a:p>
            <a:r>
              <a:rPr kumimoji="1" lang="en-US" altLang="ja-JP" dirty="0"/>
              <a:t> </a:t>
            </a:r>
            <a:r>
              <a:rPr kumimoji="1" lang="ja-JP" altLang="en-US"/>
              <a:t>　</a:t>
            </a:r>
            <a:r>
              <a:rPr kumimoji="1" lang="en-US" altLang="ja-JP" dirty="0"/>
              <a:t>2. 1.</a:t>
            </a:r>
            <a:r>
              <a:rPr kumimoji="1" lang="ja-JP" altLang="en-US"/>
              <a:t>をハイパーパラメータで定められた決定木の本数の分だけ繰り返す。</a:t>
            </a:r>
            <a:endParaRPr kumimoji="1" lang="en-US" altLang="ja-JP" dirty="0"/>
          </a:p>
          <a:p>
            <a:endParaRPr lang="en-US" altLang="ja-JP" dirty="0"/>
          </a:p>
          <a:p>
            <a:r>
              <a:rPr kumimoji="1" lang="ja-JP" altLang="en-US"/>
              <a:t>２本目以降の木は、目的変数をそれまでに作成した決定木による予測値の差に対して学習が行われるイメージ。木を作成するうちに、モデルの予測値が目的変数に合っていくため、作成される決定木のウエイトは徐々に小さくなっていく。</a:t>
            </a:r>
          </a:p>
        </p:txBody>
      </p:sp>
      <p:grpSp>
        <p:nvGrpSpPr>
          <p:cNvPr id="49" name="グループ化 48">
            <a:extLst>
              <a:ext uri="{FF2B5EF4-FFF2-40B4-BE49-F238E27FC236}">
                <a16:creationId xmlns:a16="http://schemas.microsoft.com/office/drawing/2014/main" id="{E00FBEBC-65EE-984B-BE06-7C89DB11C282}"/>
              </a:ext>
            </a:extLst>
          </p:cNvPr>
          <p:cNvGrpSpPr/>
          <p:nvPr/>
        </p:nvGrpSpPr>
        <p:grpSpPr>
          <a:xfrm>
            <a:off x="835061" y="4537307"/>
            <a:ext cx="2008930" cy="1215341"/>
            <a:chOff x="684590" y="5179586"/>
            <a:chExt cx="2008930" cy="1215341"/>
          </a:xfrm>
        </p:grpSpPr>
        <p:sp>
          <p:nvSpPr>
            <p:cNvPr id="4" name="正方形/長方形 3">
              <a:extLst>
                <a:ext uri="{FF2B5EF4-FFF2-40B4-BE49-F238E27FC236}">
                  <a16:creationId xmlns:a16="http://schemas.microsoft.com/office/drawing/2014/main" id="{3C311553-C0A9-4D4D-9AEA-F74051DE18DA}"/>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541AAC24-9905-2B43-A2D2-416A29862EBF}"/>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BD0846C-9007-A14D-9FBE-90E17C714A31}"/>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カギ線コネクタ 13">
              <a:extLst>
                <a:ext uri="{FF2B5EF4-FFF2-40B4-BE49-F238E27FC236}">
                  <a16:creationId xmlns:a16="http://schemas.microsoft.com/office/drawing/2014/main" id="{D5390252-48A5-7143-9546-35D63CF701F9}"/>
                </a:ext>
              </a:extLst>
            </p:cNvPr>
            <p:cNvCxnSpPr>
              <a:cxnSpLocks/>
              <a:stCxn id="4" idx="2"/>
              <a:endCxn id="12"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カギ線コネクタ 15">
              <a:extLst>
                <a:ext uri="{FF2B5EF4-FFF2-40B4-BE49-F238E27FC236}">
                  <a16:creationId xmlns:a16="http://schemas.microsoft.com/office/drawing/2014/main" id="{DC146DC6-734F-624D-BD35-9467E0D4F678}"/>
                </a:ext>
              </a:extLst>
            </p:cNvPr>
            <p:cNvCxnSpPr>
              <a:cxnSpLocks/>
              <a:stCxn id="4" idx="2"/>
              <a:endCxn id="9"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ED515407-6010-E844-B359-40B18BA2F747}"/>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51F0589-1201-8E46-BD97-276D758BE175}"/>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70386C9-1EBA-8C4D-91D4-E0592FD8400A}"/>
                </a:ext>
              </a:extLst>
            </p:cNvPr>
            <p:cNvSpPr/>
            <p:nvPr/>
          </p:nvSpPr>
          <p:spPr>
            <a:xfrm>
              <a:off x="1737885" y="6157036"/>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CC65E85-A8A1-9E4C-9B9A-21DA644A7DC2}"/>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カギ線コネクタ 30">
              <a:extLst>
                <a:ext uri="{FF2B5EF4-FFF2-40B4-BE49-F238E27FC236}">
                  <a16:creationId xmlns:a16="http://schemas.microsoft.com/office/drawing/2014/main" id="{EACB3EA9-B575-3245-9DD4-AFEB0D99D0EE}"/>
                </a:ext>
              </a:extLst>
            </p:cNvPr>
            <p:cNvCxnSpPr>
              <a:cxnSpLocks/>
              <a:stCxn id="12" idx="2"/>
              <a:endCxn id="23"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0D2AD75A-7FA2-C44D-976B-F60A9F8A7599}"/>
                </a:ext>
              </a:extLst>
            </p:cNvPr>
            <p:cNvCxnSpPr>
              <a:cxnSpLocks/>
              <a:stCxn id="12" idx="2"/>
              <a:endCxn id="24"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CE142137-D2B8-F142-8BDC-E28348EF5704}"/>
                </a:ext>
              </a:extLst>
            </p:cNvPr>
            <p:cNvCxnSpPr>
              <a:cxnSpLocks/>
              <a:stCxn id="9" idx="2"/>
              <a:endCxn id="25"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カギ線コネクタ 42">
              <a:extLst>
                <a:ext uri="{FF2B5EF4-FFF2-40B4-BE49-F238E27FC236}">
                  <a16:creationId xmlns:a16="http://schemas.microsoft.com/office/drawing/2014/main" id="{F518F4CA-21B3-4146-AD1F-EFB449C8B5E1}"/>
                </a:ext>
              </a:extLst>
            </p:cNvPr>
            <p:cNvCxnSpPr>
              <a:cxnSpLocks/>
              <a:stCxn id="9" idx="2"/>
              <a:endCxn id="26"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0C993C44-102E-C849-8E2A-EF8B0E65FBF8}"/>
              </a:ext>
            </a:extLst>
          </p:cNvPr>
          <p:cNvGrpSpPr/>
          <p:nvPr/>
        </p:nvGrpSpPr>
        <p:grpSpPr>
          <a:xfrm>
            <a:off x="5694270" y="4600883"/>
            <a:ext cx="2008930" cy="1215341"/>
            <a:chOff x="684590" y="5179586"/>
            <a:chExt cx="2008930" cy="1215341"/>
          </a:xfrm>
        </p:grpSpPr>
        <p:sp>
          <p:nvSpPr>
            <p:cNvPr id="51" name="正方形/長方形 50">
              <a:extLst>
                <a:ext uri="{FF2B5EF4-FFF2-40B4-BE49-F238E27FC236}">
                  <a16:creationId xmlns:a16="http://schemas.microsoft.com/office/drawing/2014/main" id="{A2DE03E1-82F1-0A41-BD44-E622C700CBAE}"/>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7BE6678-2309-2B45-8AD7-2CA2D2121649}"/>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88B635-F8FF-C143-9D64-B7C7B52C6599}"/>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カギ線コネクタ 53">
              <a:extLst>
                <a:ext uri="{FF2B5EF4-FFF2-40B4-BE49-F238E27FC236}">
                  <a16:creationId xmlns:a16="http://schemas.microsoft.com/office/drawing/2014/main" id="{E976C1C4-030F-C341-9CA1-4B650AA10127}"/>
                </a:ext>
              </a:extLst>
            </p:cNvPr>
            <p:cNvCxnSpPr>
              <a:cxnSpLocks/>
              <a:stCxn id="51" idx="2"/>
              <a:endCxn id="53"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5" name="カギ線コネクタ 54">
              <a:extLst>
                <a:ext uri="{FF2B5EF4-FFF2-40B4-BE49-F238E27FC236}">
                  <a16:creationId xmlns:a16="http://schemas.microsoft.com/office/drawing/2014/main" id="{8E0F53DD-E99D-0D4F-B195-3EF6AB7ED5E5}"/>
                </a:ext>
              </a:extLst>
            </p:cNvPr>
            <p:cNvCxnSpPr>
              <a:cxnSpLocks/>
              <a:stCxn id="51" idx="2"/>
              <a:endCxn id="52"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EF212920-4668-204A-8759-8BC630AFDA3D}"/>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92330284-3CE6-744E-8641-B1A469B6C786}"/>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C0553DBA-4856-E248-AB18-19177CA47492}"/>
                </a:ext>
              </a:extLst>
            </p:cNvPr>
            <p:cNvSpPr/>
            <p:nvPr/>
          </p:nvSpPr>
          <p:spPr>
            <a:xfrm>
              <a:off x="1737885" y="6157036"/>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70B8A0EC-46A3-7A47-848A-B34CA7BBFFD8}"/>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カギ線コネクタ 59">
              <a:extLst>
                <a:ext uri="{FF2B5EF4-FFF2-40B4-BE49-F238E27FC236}">
                  <a16:creationId xmlns:a16="http://schemas.microsoft.com/office/drawing/2014/main" id="{1921A8BF-71C4-A34D-B7AB-FE56691DDF4C}"/>
                </a:ext>
              </a:extLst>
            </p:cNvPr>
            <p:cNvCxnSpPr>
              <a:cxnSpLocks/>
              <a:stCxn id="53" idx="2"/>
              <a:endCxn id="56"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カギ線コネクタ 60">
              <a:extLst>
                <a:ext uri="{FF2B5EF4-FFF2-40B4-BE49-F238E27FC236}">
                  <a16:creationId xmlns:a16="http://schemas.microsoft.com/office/drawing/2014/main" id="{EF7D2A37-E99B-7B4F-AA2C-1CC2BAE7D678}"/>
                </a:ext>
              </a:extLst>
            </p:cNvPr>
            <p:cNvCxnSpPr>
              <a:cxnSpLocks/>
              <a:stCxn id="53" idx="2"/>
              <a:endCxn id="57"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カギ線コネクタ 61">
              <a:extLst>
                <a:ext uri="{FF2B5EF4-FFF2-40B4-BE49-F238E27FC236}">
                  <a16:creationId xmlns:a16="http://schemas.microsoft.com/office/drawing/2014/main" id="{BA323502-35F0-664A-879C-D18FE468F149}"/>
                </a:ext>
              </a:extLst>
            </p:cNvPr>
            <p:cNvCxnSpPr>
              <a:cxnSpLocks/>
              <a:stCxn id="52" idx="2"/>
              <a:endCxn id="58"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カギ線コネクタ 62">
              <a:extLst>
                <a:ext uri="{FF2B5EF4-FFF2-40B4-BE49-F238E27FC236}">
                  <a16:creationId xmlns:a16="http://schemas.microsoft.com/office/drawing/2014/main" id="{F93243AD-BE17-4C49-B5C3-6BBF68B99D12}"/>
                </a:ext>
              </a:extLst>
            </p:cNvPr>
            <p:cNvCxnSpPr>
              <a:cxnSpLocks/>
              <a:stCxn id="52" idx="2"/>
              <a:endCxn id="59"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64" name="グループ化 63">
            <a:extLst>
              <a:ext uri="{FF2B5EF4-FFF2-40B4-BE49-F238E27FC236}">
                <a16:creationId xmlns:a16="http://schemas.microsoft.com/office/drawing/2014/main" id="{80BA9D08-FDF4-974E-9BF7-CE7CD2608CB0}"/>
              </a:ext>
            </a:extLst>
          </p:cNvPr>
          <p:cNvGrpSpPr/>
          <p:nvPr/>
        </p:nvGrpSpPr>
        <p:grpSpPr>
          <a:xfrm>
            <a:off x="3216917" y="4600883"/>
            <a:ext cx="2008930" cy="1215341"/>
            <a:chOff x="684590" y="5179586"/>
            <a:chExt cx="2008930" cy="1215341"/>
          </a:xfrm>
        </p:grpSpPr>
        <p:sp>
          <p:nvSpPr>
            <p:cNvPr id="65" name="正方形/長方形 64">
              <a:extLst>
                <a:ext uri="{FF2B5EF4-FFF2-40B4-BE49-F238E27FC236}">
                  <a16:creationId xmlns:a16="http://schemas.microsoft.com/office/drawing/2014/main" id="{FA17E329-4BDD-924F-9F06-56715866887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A40B3E6-5E22-5443-9FB2-2ED00FD3CC38}"/>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AAF7E44-D75E-B94B-948C-C78FCE102FB6}"/>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カギ線コネクタ 67">
              <a:extLst>
                <a:ext uri="{FF2B5EF4-FFF2-40B4-BE49-F238E27FC236}">
                  <a16:creationId xmlns:a16="http://schemas.microsoft.com/office/drawing/2014/main" id="{29B4DA49-3494-7341-83E2-4BC0ABB8715D}"/>
                </a:ext>
              </a:extLst>
            </p:cNvPr>
            <p:cNvCxnSpPr>
              <a:cxnSpLocks/>
              <a:stCxn id="65" idx="2"/>
              <a:endCxn id="67"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カギ線コネクタ 68">
              <a:extLst>
                <a:ext uri="{FF2B5EF4-FFF2-40B4-BE49-F238E27FC236}">
                  <a16:creationId xmlns:a16="http://schemas.microsoft.com/office/drawing/2014/main" id="{FF956FFA-0E62-FA42-A524-9F96715EADAB}"/>
                </a:ext>
              </a:extLst>
            </p:cNvPr>
            <p:cNvCxnSpPr>
              <a:cxnSpLocks/>
              <a:stCxn id="65" idx="2"/>
              <a:endCxn id="66"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22718662-3DB5-204E-9E9F-585EC9B7B60E}"/>
                </a:ext>
              </a:extLst>
            </p:cNvPr>
            <p:cNvSpPr/>
            <p:nvPr/>
          </p:nvSpPr>
          <p:spPr>
            <a:xfrm>
              <a:off x="684590" y="6157037"/>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EB379610-9D30-3348-8656-A1D6DBB0BEEE}"/>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1AC9F3C0-FB58-4043-B7C2-A19366E7A023}"/>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7163FAA-D45A-4549-BA45-0BEC8A037460}"/>
                </a:ext>
              </a:extLst>
            </p:cNvPr>
            <p:cNvSpPr/>
            <p:nvPr/>
          </p:nvSpPr>
          <p:spPr>
            <a:xfrm>
              <a:off x="2310106"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4" name="カギ線コネクタ 73">
              <a:extLst>
                <a:ext uri="{FF2B5EF4-FFF2-40B4-BE49-F238E27FC236}">
                  <a16:creationId xmlns:a16="http://schemas.microsoft.com/office/drawing/2014/main" id="{982A8DBC-A202-5D41-8C68-4D8882BB8D5F}"/>
                </a:ext>
              </a:extLst>
            </p:cNvPr>
            <p:cNvCxnSpPr>
              <a:cxnSpLocks/>
              <a:stCxn id="67" idx="2"/>
              <a:endCxn id="70"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BF4C5E00-0AB0-334E-B3E5-241EA48473EC}"/>
                </a:ext>
              </a:extLst>
            </p:cNvPr>
            <p:cNvCxnSpPr>
              <a:cxnSpLocks/>
              <a:stCxn id="67" idx="2"/>
              <a:endCxn id="71"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6" name="カギ線コネクタ 75">
              <a:extLst>
                <a:ext uri="{FF2B5EF4-FFF2-40B4-BE49-F238E27FC236}">
                  <a16:creationId xmlns:a16="http://schemas.microsoft.com/office/drawing/2014/main" id="{469787D6-BC13-2949-ABF7-4E747734348B}"/>
                </a:ext>
              </a:extLst>
            </p:cNvPr>
            <p:cNvCxnSpPr>
              <a:cxnSpLocks/>
              <a:stCxn id="66" idx="2"/>
              <a:endCxn id="72"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カギ線コネクタ 76">
              <a:extLst>
                <a:ext uri="{FF2B5EF4-FFF2-40B4-BE49-F238E27FC236}">
                  <a16:creationId xmlns:a16="http://schemas.microsoft.com/office/drawing/2014/main" id="{43E645D4-9D86-7042-9CCD-8FE1A4EF9316}"/>
                </a:ext>
              </a:extLst>
            </p:cNvPr>
            <p:cNvCxnSpPr>
              <a:cxnSpLocks/>
              <a:stCxn id="66" idx="2"/>
              <a:endCxn id="73"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78" name="グループ化 77">
            <a:extLst>
              <a:ext uri="{FF2B5EF4-FFF2-40B4-BE49-F238E27FC236}">
                <a16:creationId xmlns:a16="http://schemas.microsoft.com/office/drawing/2014/main" id="{2FEAC20D-55DF-A443-B1C3-B7183354D16B}"/>
              </a:ext>
            </a:extLst>
          </p:cNvPr>
          <p:cNvGrpSpPr/>
          <p:nvPr/>
        </p:nvGrpSpPr>
        <p:grpSpPr>
          <a:xfrm>
            <a:off x="8574929" y="4616512"/>
            <a:ext cx="2008930" cy="1215341"/>
            <a:chOff x="684590" y="5179586"/>
            <a:chExt cx="2008930" cy="1215341"/>
          </a:xfrm>
        </p:grpSpPr>
        <p:sp>
          <p:nvSpPr>
            <p:cNvPr id="79" name="正方形/長方形 78">
              <a:extLst>
                <a:ext uri="{FF2B5EF4-FFF2-40B4-BE49-F238E27FC236}">
                  <a16:creationId xmlns:a16="http://schemas.microsoft.com/office/drawing/2014/main" id="{FAC6C00E-467B-3445-865C-71035A3123C4}"/>
                </a:ext>
              </a:extLst>
            </p:cNvPr>
            <p:cNvSpPr/>
            <p:nvPr/>
          </p:nvSpPr>
          <p:spPr>
            <a:xfrm>
              <a:off x="1491205" y="5179586"/>
              <a:ext cx="438388" cy="251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4BB656D4-B9C4-364A-A26E-34E469F9D6FA}"/>
                </a:ext>
              </a:extLst>
            </p:cNvPr>
            <p:cNvSpPr/>
            <p:nvPr/>
          </p:nvSpPr>
          <p:spPr>
            <a:xfrm>
              <a:off x="2037145" y="5677384"/>
              <a:ext cx="372320"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CC73BF1F-39A4-B74D-A33F-612891DC255C}"/>
                </a:ext>
              </a:extLst>
            </p:cNvPr>
            <p:cNvSpPr/>
            <p:nvPr/>
          </p:nvSpPr>
          <p:spPr>
            <a:xfrm>
              <a:off x="1026767" y="5685412"/>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カギ線コネクタ 81">
              <a:extLst>
                <a:ext uri="{FF2B5EF4-FFF2-40B4-BE49-F238E27FC236}">
                  <a16:creationId xmlns:a16="http://schemas.microsoft.com/office/drawing/2014/main" id="{42D8D8D5-0B3C-9149-9644-9A7E49A2D49C}"/>
                </a:ext>
              </a:extLst>
            </p:cNvPr>
            <p:cNvCxnSpPr>
              <a:cxnSpLocks/>
              <a:stCxn id="79" idx="2"/>
              <a:endCxn id="81" idx="0"/>
            </p:cNvCxnSpPr>
            <p:nvPr/>
          </p:nvCxnSpPr>
          <p:spPr>
            <a:xfrm rot="5400000">
              <a:off x="1337029" y="5312041"/>
              <a:ext cx="254817" cy="4919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3" name="カギ線コネクタ 82">
              <a:extLst>
                <a:ext uri="{FF2B5EF4-FFF2-40B4-BE49-F238E27FC236}">
                  <a16:creationId xmlns:a16="http://schemas.microsoft.com/office/drawing/2014/main" id="{E8AB6BC1-E67D-4A4F-BE1B-696349D91962}"/>
                </a:ext>
              </a:extLst>
            </p:cNvPr>
            <p:cNvCxnSpPr>
              <a:cxnSpLocks/>
              <a:stCxn id="79" idx="2"/>
              <a:endCxn id="80" idx="0"/>
            </p:cNvCxnSpPr>
            <p:nvPr/>
          </p:nvCxnSpPr>
          <p:spPr>
            <a:xfrm rot="16200000" flipH="1">
              <a:off x="1843458" y="5297536"/>
              <a:ext cx="246789" cy="5129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4" name="正方形/長方形 83">
              <a:extLst>
                <a:ext uri="{FF2B5EF4-FFF2-40B4-BE49-F238E27FC236}">
                  <a16:creationId xmlns:a16="http://schemas.microsoft.com/office/drawing/2014/main" id="{0B4D4421-BCC3-4540-AD2E-C1EA7CE0A336}"/>
                </a:ext>
              </a:extLst>
            </p:cNvPr>
            <p:cNvSpPr/>
            <p:nvPr/>
          </p:nvSpPr>
          <p:spPr>
            <a:xfrm>
              <a:off x="684590" y="6157037"/>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87487B3F-52EC-6940-94A5-E43B44195C0D}"/>
                </a:ext>
              </a:extLst>
            </p:cNvPr>
            <p:cNvSpPr/>
            <p:nvPr/>
          </p:nvSpPr>
          <p:spPr>
            <a:xfrm>
              <a:off x="1256812" y="6166284"/>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8DF0722E-E31C-9B48-A0E5-CE81BBBC32B8}"/>
                </a:ext>
              </a:extLst>
            </p:cNvPr>
            <p:cNvSpPr/>
            <p:nvPr/>
          </p:nvSpPr>
          <p:spPr>
            <a:xfrm>
              <a:off x="1737885" y="6157036"/>
              <a:ext cx="383414" cy="228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14288D60-228E-3342-B6D8-F8876948DDAA}"/>
                </a:ext>
              </a:extLst>
            </p:cNvPr>
            <p:cNvSpPr/>
            <p:nvPr/>
          </p:nvSpPr>
          <p:spPr>
            <a:xfrm>
              <a:off x="2310106" y="6166284"/>
              <a:ext cx="383414" cy="2286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カギ線コネクタ 87">
              <a:extLst>
                <a:ext uri="{FF2B5EF4-FFF2-40B4-BE49-F238E27FC236}">
                  <a16:creationId xmlns:a16="http://schemas.microsoft.com/office/drawing/2014/main" id="{098E631B-DAA7-694F-856B-56B529A90F45}"/>
                </a:ext>
              </a:extLst>
            </p:cNvPr>
            <p:cNvCxnSpPr>
              <a:cxnSpLocks/>
              <a:stCxn id="81" idx="2"/>
              <a:endCxn id="84" idx="0"/>
            </p:cNvCxnSpPr>
            <p:nvPr/>
          </p:nvCxnSpPr>
          <p:spPr>
            <a:xfrm rot="5400000">
              <a:off x="925895" y="5864458"/>
              <a:ext cx="242982" cy="3421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9" name="カギ線コネクタ 88">
              <a:extLst>
                <a:ext uri="{FF2B5EF4-FFF2-40B4-BE49-F238E27FC236}">
                  <a16:creationId xmlns:a16="http://schemas.microsoft.com/office/drawing/2014/main" id="{3B87441A-DD65-E745-A6F9-72558AA82522}"/>
                </a:ext>
              </a:extLst>
            </p:cNvPr>
            <p:cNvCxnSpPr>
              <a:cxnSpLocks/>
              <a:stCxn id="81" idx="2"/>
              <a:endCxn id="85" idx="0"/>
            </p:cNvCxnSpPr>
            <p:nvPr/>
          </p:nvCxnSpPr>
          <p:spPr>
            <a:xfrm rot="16200000" flipH="1">
              <a:off x="1207382" y="5925146"/>
              <a:ext cx="252229" cy="23004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0" name="カギ線コネクタ 89">
              <a:extLst>
                <a:ext uri="{FF2B5EF4-FFF2-40B4-BE49-F238E27FC236}">
                  <a16:creationId xmlns:a16="http://schemas.microsoft.com/office/drawing/2014/main" id="{ABA6B1CB-6286-4E4F-9B11-1740577DEE7A}"/>
                </a:ext>
              </a:extLst>
            </p:cNvPr>
            <p:cNvCxnSpPr>
              <a:cxnSpLocks/>
              <a:stCxn id="80" idx="2"/>
              <a:endCxn id="86" idx="0"/>
            </p:cNvCxnSpPr>
            <p:nvPr/>
          </p:nvCxnSpPr>
          <p:spPr>
            <a:xfrm rot="5400000">
              <a:off x="1950945" y="5884675"/>
              <a:ext cx="251009" cy="29371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1" name="カギ線コネクタ 90">
              <a:extLst>
                <a:ext uri="{FF2B5EF4-FFF2-40B4-BE49-F238E27FC236}">
                  <a16:creationId xmlns:a16="http://schemas.microsoft.com/office/drawing/2014/main" id="{1FBAA24B-42FD-344A-AF7F-4C8B05E7B9C6}"/>
                </a:ext>
              </a:extLst>
            </p:cNvPr>
            <p:cNvCxnSpPr>
              <a:cxnSpLocks/>
              <a:stCxn id="80" idx="2"/>
              <a:endCxn id="87" idx="0"/>
            </p:cNvCxnSpPr>
            <p:nvPr/>
          </p:nvCxnSpPr>
          <p:spPr>
            <a:xfrm rot="16200000" flipH="1">
              <a:off x="2232431" y="5896901"/>
              <a:ext cx="260257" cy="2785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34163E66-D691-7E42-AA69-9D9BF386158A}"/>
              </a:ext>
            </a:extLst>
          </p:cNvPr>
          <p:cNvSpPr txBox="1"/>
          <p:nvPr/>
        </p:nvSpPr>
        <p:spPr>
          <a:xfrm>
            <a:off x="754120" y="4478145"/>
            <a:ext cx="372218" cy="369332"/>
          </a:xfrm>
          <a:prstGeom prst="rect">
            <a:avLst/>
          </a:prstGeom>
          <a:noFill/>
        </p:spPr>
        <p:txBody>
          <a:bodyPr wrap="none" rtlCol="0">
            <a:spAutoFit/>
          </a:bodyPr>
          <a:lstStyle/>
          <a:p>
            <a:r>
              <a:rPr kumimoji="1" lang="en-US" altLang="ja-JP" dirty="0"/>
              <a:t>1.</a:t>
            </a:r>
            <a:endParaRPr kumimoji="1" lang="ja-JP" altLang="en-US"/>
          </a:p>
        </p:txBody>
      </p:sp>
      <p:sp>
        <p:nvSpPr>
          <p:cNvPr id="92" name="テキスト ボックス 91">
            <a:extLst>
              <a:ext uri="{FF2B5EF4-FFF2-40B4-BE49-F238E27FC236}">
                <a16:creationId xmlns:a16="http://schemas.microsoft.com/office/drawing/2014/main" id="{2682A2D6-DBEB-C842-95E7-E33F3C142B67}"/>
              </a:ext>
            </a:extLst>
          </p:cNvPr>
          <p:cNvSpPr txBox="1"/>
          <p:nvPr/>
        </p:nvSpPr>
        <p:spPr>
          <a:xfrm>
            <a:off x="3186876" y="4518451"/>
            <a:ext cx="372218" cy="369332"/>
          </a:xfrm>
          <a:prstGeom prst="rect">
            <a:avLst/>
          </a:prstGeom>
          <a:noFill/>
        </p:spPr>
        <p:txBody>
          <a:bodyPr wrap="none" rtlCol="0">
            <a:spAutoFit/>
          </a:bodyPr>
          <a:lstStyle/>
          <a:p>
            <a:r>
              <a:rPr lang="en-US" altLang="ja-JP" dirty="0"/>
              <a:t>2</a:t>
            </a:r>
            <a:r>
              <a:rPr kumimoji="1" lang="en-US" altLang="ja-JP" dirty="0"/>
              <a:t>.</a:t>
            </a:r>
            <a:endParaRPr kumimoji="1" lang="ja-JP" altLang="en-US"/>
          </a:p>
        </p:txBody>
      </p:sp>
      <p:sp>
        <p:nvSpPr>
          <p:cNvPr id="93" name="テキスト ボックス 92">
            <a:extLst>
              <a:ext uri="{FF2B5EF4-FFF2-40B4-BE49-F238E27FC236}">
                <a16:creationId xmlns:a16="http://schemas.microsoft.com/office/drawing/2014/main" id="{CBD5A6FF-8123-7C42-B1E1-B9607DBBA00F}"/>
              </a:ext>
            </a:extLst>
          </p:cNvPr>
          <p:cNvSpPr txBox="1"/>
          <p:nvPr/>
        </p:nvSpPr>
        <p:spPr>
          <a:xfrm>
            <a:off x="5642602" y="4518451"/>
            <a:ext cx="372218" cy="369332"/>
          </a:xfrm>
          <a:prstGeom prst="rect">
            <a:avLst/>
          </a:prstGeom>
          <a:noFill/>
        </p:spPr>
        <p:txBody>
          <a:bodyPr wrap="none" rtlCol="0">
            <a:spAutoFit/>
          </a:bodyPr>
          <a:lstStyle/>
          <a:p>
            <a:r>
              <a:rPr kumimoji="1" lang="en-US" altLang="ja-JP" dirty="0"/>
              <a:t>3.</a:t>
            </a:r>
            <a:endParaRPr kumimoji="1" lang="ja-JP" altLang="en-US"/>
          </a:p>
        </p:txBody>
      </p:sp>
      <p:sp>
        <p:nvSpPr>
          <p:cNvPr id="94" name="テキスト ボックス 93">
            <a:extLst>
              <a:ext uri="{FF2B5EF4-FFF2-40B4-BE49-F238E27FC236}">
                <a16:creationId xmlns:a16="http://schemas.microsoft.com/office/drawing/2014/main" id="{670ADBB2-F1F5-D74A-B319-8FFC3F9E4CC4}"/>
              </a:ext>
            </a:extLst>
          </p:cNvPr>
          <p:cNvSpPr txBox="1"/>
          <p:nvPr/>
        </p:nvSpPr>
        <p:spPr>
          <a:xfrm>
            <a:off x="8517403" y="4591551"/>
            <a:ext cx="455574" cy="369332"/>
          </a:xfrm>
          <a:prstGeom prst="rect">
            <a:avLst/>
          </a:prstGeom>
          <a:noFill/>
        </p:spPr>
        <p:txBody>
          <a:bodyPr wrap="none" rtlCol="0">
            <a:spAutoFit/>
          </a:bodyPr>
          <a:lstStyle/>
          <a:p>
            <a:r>
              <a:rPr kumimoji="1" lang="en-US" altLang="ja-JP" dirty="0"/>
              <a:t>M.</a:t>
            </a:r>
            <a:endParaRPr kumimoji="1" lang="ja-JP" altLang="en-US"/>
          </a:p>
        </p:txBody>
      </p:sp>
      <mc:AlternateContent xmlns:mc="http://schemas.openxmlformats.org/markup-compatibility/2006">
        <mc:Choice xmlns:a14="http://schemas.microsoft.com/office/drawing/2010/main" Requires="a14">
          <p:sp>
            <p:nvSpPr>
              <p:cNvPr id="7" name="角丸四角形 6">
                <a:extLst>
                  <a:ext uri="{FF2B5EF4-FFF2-40B4-BE49-F238E27FC236}">
                    <a16:creationId xmlns:a16="http://schemas.microsoft.com/office/drawing/2014/main" id="{BAB1E402-EB28-394C-9F88-77B8D91B98D7}"/>
                  </a:ext>
                </a:extLst>
              </p:cNvPr>
              <p:cNvSpPr/>
              <p:nvPr/>
            </p:nvSpPr>
            <p:spPr>
              <a:xfrm>
                <a:off x="3865823" y="6276516"/>
                <a:ext cx="3483244" cy="62822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n>
                      <a:solidFill>
                        <a:schemeClr val="tx1"/>
                      </a:solidFill>
                    </a:ln>
                    <a:solidFill>
                      <a:srgbClr val="002060"/>
                    </a:solidFill>
                  </a:rPr>
                  <a:t>予測値</a:t>
                </a:r>
                <a:r>
                  <a:rPr lang="en-US" altLang="ja-JP" dirty="0">
                    <a:ln>
                      <a:solidFill>
                        <a:schemeClr val="tx1"/>
                      </a:solidFill>
                    </a:ln>
                    <a:solidFill>
                      <a:srgbClr val="002060"/>
                    </a:solidFill>
                  </a:rPr>
                  <a:t> y</a:t>
                </a:r>
                <a:r>
                  <a:rPr lang="ja-JP" altLang="en-US">
                    <a:ln>
                      <a:solidFill>
                        <a:schemeClr val="tx1"/>
                      </a:solidFill>
                    </a:ln>
                    <a:solidFill>
                      <a:srgbClr val="002060"/>
                    </a:solidFill>
                  </a:rPr>
                  <a:t>＝</a:t>
                </a:r>
                <a14:m>
                  <m:oMath xmlns:m="http://schemas.openxmlformats.org/officeDocument/2006/math">
                    <m:nary>
                      <m:naryPr>
                        <m:chr m:val="∑"/>
                        <m:limLoc m:val="subSup"/>
                        <m:ctrlPr>
                          <a:rPr lang="ja-JP" altLang="en-US" i="1" smtClean="0">
                            <a:ln>
                              <a:solidFill>
                                <a:schemeClr val="tx1"/>
                              </a:solidFill>
                            </a:ln>
                            <a:solidFill>
                              <a:srgbClr val="002060"/>
                            </a:solidFill>
                            <a:latin typeface="Cambria Math" panose="02040503050406030204" pitchFamily="18" charset="0"/>
                          </a:rPr>
                        </m:ctrlPr>
                      </m:naryPr>
                      <m:sub>
                        <m:r>
                          <m:rPr>
                            <m:brk m:alnAt="25"/>
                          </m:rPr>
                          <a:rPr lang="en-US" altLang="ja-JP" b="0" i="1" smtClean="0">
                            <a:ln>
                              <a:solidFill>
                                <a:schemeClr val="tx1"/>
                              </a:solidFill>
                            </a:ln>
                            <a:solidFill>
                              <a:srgbClr val="002060"/>
                            </a:solidFill>
                            <a:latin typeface="Cambria Math" panose="02040503050406030204" pitchFamily="18" charset="0"/>
                          </a:rPr>
                          <m:t>𝑚</m:t>
                        </m:r>
                        <m:r>
                          <a:rPr lang="en-US" altLang="ja-JP" b="0" i="1" smtClean="0">
                            <a:ln>
                              <a:solidFill>
                                <a:schemeClr val="tx1"/>
                              </a:solidFill>
                            </a:ln>
                            <a:solidFill>
                              <a:srgbClr val="002060"/>
                            </a:solidFill>
                            <a:latin typeface="Cambria Math" panose="02040503050406030204" pitchFamily="18" charset="0"/>
                          </a:rPr>
                          <m:t>=1</m:t>
                        </m:r>
                      </m:sub>
                      <m:sup>
                        <m:r>
                          <a:rPr lang="en-US" altLang="ja-JP" b="0" i="1" smtClean="0">
                            <a:ln>
                              <a:solidFill>
                                <a:schemeClr val="tx1"/>
                              </a:solidFill>
                            </a:ln>
                            <a:solidFill>
                              <a:srgbClr val="002060"/>
                            </a:solidFill>
                            <a:latin typeface="Cambria Math" panose="02040503050406030204" pitchFamily="18" charset="0"/>
                          </a:rPr>
                          <m:t>𝑀</m:t>
                        </m:r>
                      </m:sup>
                      <m:e>
                        <m:sSub>
                          <m:sSubPr>
                            <m:ctrlPr>
                              <a:rPr lang="en-US" altLang="ja-JP" i="1" smtClean="0">
                                <a:ln>
                                  <a:solidFill>
                                    <a:schemeClr val="tx1"/>
                                  </a:solidFill>
                                </a:ln>
                                <a:solidFill>
                                  <a:srgbClr val="002060"/>
                                </a:solidFill>
                                <a:latin typeface="Cambria Math" panose="02040503050406030204" pitchFamily="18" charset="0"/>
                              </a:rPr>
                            </m:ctrlPr>
                          </m:sSubPr>
                          <m:e>
                            <m:r>
                              <a:rPr lang="en-US" altLang="ja-JP" b="0" i="1" smtClean="0">
                                <a:ln>
                                  <a:solidFill>
                                    <a:schemeClr val="tx1"/>
                                  </a:solidFill>
                                </a:ln>
                                <a:solidFill>
                                  <a:srgbClr val="002060"/>
                                </a:solidFill>
                                <a:latin typeface="Cambria Math" panose="02040503050406030204" pitchFamily="18" charset="0"/>
                              </a:rPr>
                              <m:t>𝑊</m:t>
                            </m:r>
                          </m:e>
                          <m:sub>
                            <m:r>
                              <a:rPr lang="en-US" altLang="ja-JP" b="0" i="1" smtClean="0">
                                <a:ln>
                                  <a:solidFill>
                                    <a:schemeClr val="tx1"/>
                                  </a:solidFill>
                                </a:ln>
                                <a:solidFill>
                                  <a:srgbClr val="002060"/>
                                </a:solidFill>
                                <a:latin typeface="Cambria Math" panose="02040503050406030204" pitchFamily="18" charset="0"/>
                              </a:rPr>
                              <m:t>𝑚</m:t>
                            </m:r>
                          </m:sub>
                        </m:sSub>
                      </m:e>
                    </m:nary>
                  </m:oMath>
                </a14:m>
                <a:endParaRPr lang="en-US" altLang="ja-JP" dirty="0">
                  <a:ln>
                    <a:solidFill>
                      <a:schemeClr val="tx1"/>
                    </a:solidFill>
                  </a:ln>
                  <a:solidFill>
                    <a:srgbClr val="002060"/>
                  </a:solidFill>
                </a:endParaRPr>
              </a:p>
            </p:txBody>
          </p:sp>
        </mc:Choice>
        <mc:Fallback>
          <p:sp>
            <p:nvSpPr>
              <p:cNvPr id="7" name="角丸四角形 6">
                <a:extLst>
                  <a:ext uri="{FF2B5EF4-FFF2-40B4-BE49-F238E27FC236}">
                    <a16:creationId xmlns:a16="http://schemas.microsoft.com/office/drawing/2014/main" id="{BAB1E402-EB28-394C-9F88-77B8D91B98D7}"/>
                  </a:ext>
                </a:extLst>
              </p:cNvPr>
              <p:cNvSpPr>
                <a:spLocks noRot="1" noChangeAspect="1" noMove="1" noResize="1" noEditPoints="1" noAdjustHandles="1" noChangeArrowheads="1" noChangeShapeType="1" noTextEdit="1"/>
              </p:cNvSpPr>
              <p:nvPr/>
            </p:nvSpPr>
            <p:spPr>
              <a:xfrm>
                <a:off x="3865823" y="6276516"/>
                <a:ext cx="3483244" cy="628220"/>
              </a:xfrm>
              <a:prstGeom prst="roundRect">
                <a:avLst/>
              </a:prstGeom>
              <a:blipFill>
                <a:blip r:embed="rId2"/>
                <a:stretch>
                  <a:fillRect/>
                </a:stretch>
              </a:blipFill>
              <a:ln>
                <a:solidFill>
                  <a:schemeClr val="accent1"/>
                </a:solidFill>
              </a:ln>
            </p:spPr>
            <p:txBody>
              <a:bodyPr/>
              <a:lstStyle/>
              <a:p>
                <a:r>
                  <a:rPr lang="ja-JP" altLang="en-US">
                    <a:noFill/>
                  </a:rPr>
                  <a:t> </a:t>
                </a:r>
              </a:p>
            </p:txBody>
          </p:sp>
        </mc:Fallback>
      </mc:AlternateContent>
      <p:cxnSp>
        <p:nvCxnSpPr>
          <p:cNvPr id="10" name="直線矢印コネクタ 9">
            <a:extLst>
              <a:ext uri="{FF2B5EF4-FFF2-40B4-BE49-F238E27FC236}">
                <a16:creationId xmlns:a16="http://schemas.microsoft.com/office/drawing/2014/main" id="{8DBD33C2-F6CE-F24F-B31E-7C59CD3F6214}"/>
              </a:ext>
            </a:extLst>
          </p:cNvPr>
          <p:cNvCxnSpPr>
            <a:cxnSpLocks/>
          </p:cNvCxnSpPr>
          <p:nvPr/>
        </p:nvCxnSpPr>
        <p:spPr>
          <a:xfrm>
            <a:off x="2052950" y="5754430"/>
            <a:ext cx="2472638" cy="4407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CCFBE364-5247-CD47-852E-8584E31C3EDE}"/>
              </a:ext>
            </a:extLst>
          </p:cNvPr>
          <p:cNvCxnSpPr>
            <a:cxnSpLocks/>
          </p:cNvCxnSpPr>
          <p:nvPr/>
        </p:nvCxnSpPr>
        <p:spPr>
          <a:xfrm flipH="1">
            <a:off x="5735507" y="5819100"/>
            <a:ext cx="1177914" cy="448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A9EE593F-ACC7-9642-B095-BABF6C8273C7}"/>
              </a:ext>
            </a:extLst>
          </p:cNvPr>
          <p:cNvCxnSpPr>
            <a:cxnSpLocks/>
          </p:cNvCxnSpPr>
          <p:nvPr/>
        </p:nvCxnSpPr>
        <p:spPr>
          <a:xfrm>
            <a:off x="3441109" y="5820674"/>
            <a:ext cx="1784738" cy="45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7FBD974-61BB-C245-ADF0-D111831B1683}"/>
              </a:ext>
            </a:extLst>
          </p:cNvPr>
          <p:cNvSpPr txBox="1"/>
          <p:nvPr/>
        </p:nvSpPr>
        <p:spPr>
          <a:xfrm>
            <a:off x="7508793" y="4625597"/>
            <a:ext cx="1008609" cy="369332"/>
          </a:xfrm>
          <a:prstGeom prst="rect">
            <a:avLst/>
          </a:prstGeom>
          <a:noFill/>
        </p:spPr>
        <p:txBody>
          <a:bodyPr wrap="none" rtlCol="0">
            <a:spAutoFit/>
          </a:bodyPr>
          <a:lstStyle/>
          <a:p>
            <a:r>
              <a:rPr lang="ja-JP" altLang="en-US"/>
              <a:t>・ ・ ・</a:t>
            </a:r>
            <a:endParaRPr kumimoji="1" lang="ja-JP" altLang="en-US"/>
          </a:p>
        </p:txBody>
      </p:sp>
      <p:cxnSp>
        <p:nvCxnSpPr>
          <p:cNvPr id="105" name="直線矢印コネクタ 104">
            <a:extLst>
              <a:ext uri="{FF2B5EF4-FFF2-40B4-BE49-F238E27FC236}">
                <a16:creationId xmlns:a16="http://schemas.microsoft.com/office/drawing/2014/main" id="{4F171D94-167A-3543-989A-391967186041}"/>
              </a:ext>
            </a:extLst>
          </p:cNvPr>
          <p:cNvCxnSpPr>
            <a:cxnSpLocks/>
            <a:stCxn id="87" idx="2"/>
          </p:cNvCxnSpPr>
          <p:nvPr/>
        </p:nvCxnSpPr>
        <p:spPr>
          <a:xfrm flipH="1">
            <a:off x="6560668" y="5831853"/>
            <a:ext cx="3831484" cy="449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74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83980-97D7-464A-A440-60A911046F10}"/>
              </a:ext>
            </a:extLst>
          </p:cNvPr>
          <p:cNvSpPr>
            <a:spLocks noGrp="1"/>
          </p:cNvSpPr>
          <p:nvPr>
            <p:ph type="title"/>
          </p:nvPr>
        </p:nvSpPr>
        <p:spPr/>
        <p:txBody>
          <a:bodyPr/>
          <a:lstStyle/>
          <a:p>
            <a:r>
              <a:rPr lang="en-US" altLang="ja-JP" dirty="0"/>
              <a:t>GBDT(</a:t>
            </a:r>
            <a:r>
              <a:rPr lang="ja-JP" altLang="en-US"/>
              <a:t>勾配ブースティング木</a:t>
            </a:r>
            <a:r>
              <a:rPr lang="en-US" altLang="ja-JP" dirty="0"/>
              <a:t>)</a:t>
            </a:r>
            <a:endParaRPr kumimoji="1" lang="ja-JP" altLang="en-US"/>
          </a:p>
        </p:txBody>
      </p:sp>
      <p:sp>
        <p:nvSpPr>
          <p:cNvPr id="3" name="テキスト ボックス 2">
            <a:extLst>
              <a:ext uri="{FF2B5EF4-FFF2-40B4-BE49-F238E27FC236}">
                <a16:creationId xmlns:a16="http://schemas.microsoft.com/office/drawing/2014/main" id="{8484CCFE-83D8-0449-A243-F61F16B400FD}"/>
              </a:ext>
            </a:extLst>
          </p:cNvPr>
          <p:cNvSpPr txBox="1"/>
          <p:nvPr/>
        </p:nvSpPr>
        <p:spPr>
          <a:xfrm>
            <a:off x="838199" y="1690688"/>
            <a:ext cx="10898529" cy="64633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Random Forest</a:t>
            </a:r>
            <a:r>
              <a:rPr lang="ja-JP" altLang="en-US"/>
              <a:t>では、決定木を並列に作成するが、</a:t>
            </a:r>
            <a:r>
              <a:rPr lang="en-US" altLang="ja-JP" dirty="0"/>
              <a:t>GBDT</a:t>
            </a:r>
            <a:r>
              <a:rPr lang="ja-JP" altLang="en-US"/>
              <a:t>では決定木を直列に作成し、</a:t>
            </a:r>
            <a:r>
              <a:rPr kumimoji="1" lang="ja-JP" altLang="en-US"/>
              <a:t>それまでに作成した決定木の予測値を新しい決定木の予測値を加えることに</a:t>
            </a:r>
            <a:r>
              <a:rPr lang="ja-JP" altLang="en-US"/>
              <a:t>よって少しずつ修正していく。</a:t>
            </a:r>
            <a:endParaRPr kumimoji="1" lang="ja-JP" altLang="en-US"/>
          </a:p>
        </p:txBody>
      </p:sp>
      <p:sp>
        <p:nvSpPr>
          <p:cNvPr id="4" name="テキスト ボックス 3">
            <a:extLst>
              <a:ext uri="{FF2B5EF4-FFF2-40B4-BE49-F238E27FC236}">
                <a16:creationId xmlns:a16="http://schemas.microsoft.com/office/drawing/2014/main" id="{D74D42D0-97F2-9143-AC41-1DA05230A6F0}"/>
              </a:ext>
            </a:extLst>
          </p:cNvPr>
          <p:cNvSpPr txBox="1"/>
          <p:nvPr/>
        </p:nvSpPr>
        <p:spPr>
          <a:xfrm>
            <a:off x="838199" y="2535823"/>
            <a:ext cx="8930834" cy="3970318"/>
          </a:xfrm>
          <a:prstGeom prst="rect">
            <a:avLst/>
          </a:prstGeom>
          <a:noFill/>
        </p:spPr>
        <p:txBody>
          <a:bodyPr wrap="square" rtlCol="0">
            <a:spAutoFit/>
          </a:bodyPr>
          <a:lstStyle/>
          <a:p>
            <a:r>
              <a:rPr kumimoji="1" lang="en-US" altLang="ja-JP" dirty="0"/>
              <a:t>GBDT</a:t>
            </a:r>
            <a:r>
              <a:rPr kumimoji="1" lang="ja-JP" altLang="en-US"/>
              <a:t>の特徴</a:t>
            </a:r>
            <a:endParaRPr kumimoji="1" lang="en-US" altLang="ja-JP" dirty="0"/>
          </a:p>
          <a:p>
            <a:pPr marL="285750" indent="-285750">
              <a:buFont typeface="Arial" panose="020B0604020202020204" pitchFamily="34" charset="0"/>
              <a:buChar char="•"/>
            </a:pPr>
            <a:r>
              <a:rPr lang="ja-JP" altLang="en-US"/>
              <a:t>特徴量は数値</a:t>
            </a:r>
            <a:endParaRPr lang="en-US" altLang="ja-JP" dirty="0"/>
          </a:p>
          <a:p>
            <a:pPr marL="285750" indent="-285750">
              <a:buFont typeface="Arial" panose="020B0604020202020204" pitchFamily="34" charset="0"/>
              <a:buChar char="•"/>
            </a:pPr>
            <a:r>
              <a:rPr kumimoji="1" lang="ja-JP" altLang="en-US"/>
              <a:t>欠損値を扱える</a:t>
            </a:r>
            <a:endParaRPr kumimoji="1" lang="en-US" altLang="ja-JP" dirty="0"/>
          </a:p>
          <a:p>
            <a:pPr marL="285750" indent="-285750">
              <a:buFont typeface="Arial" panose="020B0604020202020204" pitchFamily="34" charset="0"/>
              <a:buChar char="•"/>
            </a:pPr>
            <a:r>
              <a:rPr kumimoji="1" lang="ja-JP" altLang="en-US"/>
              <a:t>変数間の相互作用が反映される</a:t>
            </a:r>
            <a:endParaRPr kumimoji="1" lang="en-US" altLang="ja-JP" dirty="0"/>
          </a:p>
          <a:p>
            <a:endParaRPr lang="en-US" altLang="ja-JP" dirty="0"/>
          </a:p>
          <a:p>
            <a:r>
              <a:rPr kumimoji="1" lang="ja-JP" altLang="en-US"/>
              <a:t>傾向</a:t>
            </a:r>
            <a:endParaRPr kumimoji="1" lang="en-US" altLang="ja-JP" dirty="0"/>
          </a:p>
          <a:p>
            <a:pPr marL="285750" indent="-285750">
              <a:buFont typeface="Arial" panose="020B0604020202020204" pitchFamily="34" charset="0"/>
              <a:buChar char="•"/>
            </a:pPr>
            <a:r>
              <a:rPr lang="ja-JP" altLang="en-US"/>
              <a:t>精度が高い</a:t>
            </a:r>
            <a:endParaRPr lang="en-US" altLang="ja-JP" dirty="0"/>
          </a:p>
          <a:p>
            <a:pPr marL="285750" indent="-285750">
              <a:buFont typeface="Arial" panose="020B0604020202020204" pitchFamily="34" charset="0"/>
              <a:buChar char="•"/>
            </a:pPr>
            <a:r>
              <a:rPr kumimoji="1" lang="ja-JP" altLang="en-US"/>
              <a:t>パラメータチューニングをしなくても精度が出やすい</a:t>
            </a:r>
            <a:endParaRPr kumimoji="1" lang="en-US" altLang="ja-JP" dirty="0"/>
          </a:p>
          <a:p>
            <a:pPr marL="285750" indent="-285750">
              <a:buFont typeface="Arial" panose="020B0604020202020204" pitchFamily="34" charset="0"/>
              <a:buChar char="•"/>
            </a:pPr>
            <a:r>
              <a:rPr kumimoji="1" lang="ja-JP" altLang="en-US"/>
              <a:t>不要な特徴量を追加しても精度が落ちにくい</a:t>
            </a:r>
            <a:endParaRPr kumimoji="1" lang="en-US" altLang="ja-JP" dirty="0"/>
          </a:p>
          <a:p>
            <a:endParaRPr lang="en-US" altLang="ja-JP" dirty="0"/>
          </a:p>
          <a:p>
            <a:r>
              <a:rPr kumimoji="1" lang="ja-JP" altLang="en-US"/>
              <a:t>利便性</a:t>
            </a:r>
            <a:endParaRPr kumimoji="1" lang="en-US" altLang="ja-JP" dirty="0"/>
          </a:p>
          <a:p>
            <a:pPr marL="285750" indent="-285750">
              <a:buFont typeface="Arial" panose="020B0604020202020204" pitchFamily="34" charset="0"/>
              <a:buChar char="•"/>
            </a:pPr>
            <a:r>
              <a:rPr lang="ja-JP" altLang="en-US"/>
              <a:t>特徴量をスケーリングする必要がない</a:t>
            </a:r>
            <a:endParaRPr lang="en-US" altLang="ja-JP" dirty="0"/>
          </a:p>
          <a:p>
            <a:pPr marL="285750" indent="-285750">
              <a:buFont typeface="Arial" panose="020B0604020202020204" pitchFamily="34" charset="0"/>
              <a:buChar char="•"/>
            </a:pPr>
            <a:r>
              <a:rPr kumimoji="1" lang="ja-JP" altLang="en-US"/>
              <a:t>カテゴリ変数を</a:t>
            </a:r>
            <a:r>
              <a:rPr kumimoji="1" lang="en-US" altLang="ja-JP" dirty="0"/>
              <a:t>one-hot encoding</a:t>
            </a:r>
            <a:r>
              <a:rPr kumimoji="1" lang="ja-JP" altLang="en-US"/>
              <a:t>しなくても良い</a:t>
            </a:r>
            <a:endParaRPr kumimoji="1" lang="en-US" altLang="ja-JP" dirty="0"/>
          </a:p>
          <a:p>
            <a:pPr marL="285750" indent="-285750">
              <a:buFont typeface="Arial" panose="020B0604020202020204" pitchFamily="34" charset="0"/>
              <a:buChar char="•"/>
            </a:pPr>
            <a:r>
              <a:rPr kumimoji="1" lang="ja-JP" altLang="en-US"/>
              <a:t>疎行列への対応がサポートされている</a:t>
            </a:r>
            <a:endParaRPr kumimoji="1" lang="en-US" altLang="ja-JP" dirty="0"/>
          </a:p>
        </p:txBody>
      </p:sp>
    </p:spTree>
    <p:extLst>
      <p:ext uri="{BB962C8B-B14F-4D97-AF65-F5344CB8AC3E}">
        <p14:creationId xmlns:p14="http://schemas.microsoft.com/office/powerpoint/2010/main" val="211277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83980-97D7-464A-A440-60A911046F10}"/>
              </a:ext>
            </a:extLst>
          </p:cNvPr>
          <p:cNvSpPr>
            <a:spLocks noGrp="1"/>
          </p:cNvSpPr>
          <p:nvPr>
            <p:ph type="title"/>
          </p:nvPr>
        </p:nvSpPr>
        <p:spPr/>
        <p:txBody>
          <a:bodyPr/>
          <a:lstStyle/>
          <a:p>
            <a:r>
              <a:rPr lang="en-US" altLang="ja-JP" dirty="0"/>
              <a:t>GBDT(</a:t>
            </a:r>
            <a:r>
              <a:rPr lang="ja-JP" altLang="en-US"/>
              <a:t>勾配ブースティング木</a:t>
            </a:r>
            <a:r>
              <a:rPr lang="en-US" altLang="ja-JP" dirty="0"/>
              <a:t>)</a:t>
            </a:r>
            <a:endParaRPr kumimoji="1" lang="ja-JP" altLang="en-US"/>
          </a:p>
        </p:txBody>
      </p:sp>
      <p:sp>
        <p:nvSpPr>
          <p:cNvPr id="3" name="テキスト ボックス 2">
            <a:extLst>
              <a:ext uri="{FF2B5EF4-FFF2-40B4-BE49-F238E27FC236}">
                <a16:creationId xmlns:a16="http://schemas.microsoft.com/office/drawing/2014/main" id="{8484CCFE-83D8-0449-A243-F61F16B400FD}"/>
              </a:ext>
            </a:extLst>
          </p:cNvPr>
          <p:cNvSpPr txBox="1"/>
          <p:nvPr/>
        </p:nvSpPr>
        <p:spPr>
          <a:xfrm>
            <a:off x="838200" y="1690688"/>
            <a:ext cx="2252242" cy="369332"/>
          </a:xfrm>
          <a:prstGeom prst="rect">
            <a:avLst/>
          </a:prstGeom>
          <a:noFill/>
        </p:spPr>
        <p:txBody>
          <a:bodyPr wrap="square" rtlCol="0">
            <a:spAutoFit/>
          </a:bodyPr>
          <a:lstStyle/>
          <a:p>
            <a:r>
              <a:rPr kumimoji="1" lang="ja-JP" altLang="en-US"/>
              <a:t>主なライブラリ</a:t>
            </a:r>
          </a:p>
        </p:txBody>
      </p:sp>
      <p:sp>
        <p:nvSpPr>
          <p:cNvPr id="4" name="テキスト ボックス 3">
            <a:extLst>
              <a:ext uri="{FF2B5EF4-FFF2-40B4-BE49-F238E27FC236}">
                <a16:creationId xmlns:a16="http://schemas.microsoft.com/office/drawing/2014/main" id="{D74D42D0-97F2-9143-AC41-1DA05230A6F0}"/>
              </a:ext>
            </a:extLst>
          </p:cNvPr>
          <p:cNvSpPr txBox="1"/>
          <p:nvPr/>
        </p:nvSpPr>
        <p:spPr>
          <a:xfrm>
            <a:off x="838198" y="2535823"/>
            <a:ext cx="11222622" cy="2585323"/>
          </a:xfrm>
          <a:prstGeom prst="rect">
            <a:avLst/>
          </a:prstGeom>
          <a:noFill/>
        </p:spPr>
        <p:txBody>
          <a:bodyPr wrap="square" rtlCol="0">
            <a:spAutoFit/>
          </a:bodyPr>
          <a:lstStyle/>
          <a:p>
            <a:r>
              <a:rPr lang="ja-JP" altLang="en-US"/>
              <a:t> </a:t>
            </a:r>
            <a:r>
              <a:rPr lang="en-US" altLang="ja-JP" dirty="0" err="1"/>
              <a:t>xgboost</a:t>
            </a:r>
            <a:r>
              <a:rPr lang="en-US" altLang="ja-JP" dirty="0"/>
              <a:t>, </a:t>
            </a:r>
            <a:r>
              <a:rPr lang="en-US" altLang="ja-JP" dirty="0" err="1"/>
              <a:t>lightgbm</a:t>
            </a:r>
            <a:r>
              <a:rPr lang="en-US" altLang="ja-JP" dirty="0"/>
              <a:t>, </a:t>
            </a:r>
            <a:r>
              <a:rPr lang="en-US" altLang="ja-JP" dirty="0" err="1"/>
              <a:t>catboost</a:t>
            </a:r>
            <a:endParaRPr lang="en-US" altLang="ja-JP" dirty="0"/>
          </a:p>
          <a:p>
            <a:endParaRPr lang="en-US" altLang="ja-JP" dirty="0"/>
          </a:p>
          <a:p>
            <a:pPr marL="285750" indent="-285750">
              <a:buFont typeface="Arial" panose="020B0604020202020204" pitchFamily="34" charset="0"/>
              <a:buChar char="•"/>
            </a:pPr>
            <a:r>
              <a:rPr lang="en-US" altLang="ja-JP" dirty="0" err="1"/>
              <a:t>xgboost</a:t>
            </a:r>
            <a:r>
              <a:rPr lang="en-US" altLang="ja-JP" dirty="0"/>
              <a:t>: 2014</a:t>
            </a:r>
            <a:r>
              <a:rPr lang="ja-JP" altLang="en-US"/>
              <a:t>年に公開。精度の高さと使いやすさから分析コンペを席巻。</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lightgbm</a:t>
            </a:r>
            <a:r>
              <a:rPr lang="en-US" altLang="ja-JP" dirty="0"/>
              <a:t>: 2016</a:t>
            </a:r>
            <a:r>
              <a:rPr lang="ja-JP" altLang="en-US"/>
              <a:t>年に公開。高速であることが支持されている。現時点で</a:t>
            </a:r>
            <a:r>
              <a:rPr lang="en-US" altLang="ja-JP" dirty="0" err="1"/>
              <a:t>xgboost</a:t>
            </a:r>
            <a:r>
              <a:rPr lang="ja-JP" altLang="en-US"/>
              <a:t>よりも分析コンペで人気。</a:t>
            </a:r>
            <a:endParaRPr lang="en-US" altLang="ja-JP" dirty="0"/>
          </a:p>
          <a:p>
            <a:r>
              <a:rPr lang="ja-JP" altLang="en-US"/>
              <a:t>　　　　　（学習や予測のアルゴリズムが</a:t>
            </a:r>
            <a:r>
              <a:rPr lang="en-US" altLang="ja-JP" dirty="0" err="1"/>
              <a:t>xgboost</a:t>
            </a:r>
            <a:r>
              <a:rPr lang="ja-JP" altLang="en-US"/>
              <a:t>にかなり近いモデル）</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catboost</a:t>
            </a:r>
            <a:r>
              <a:rPr lang="en-US" altLang="ja-JP" dirty="0"/>
              <a:t>: 2017</a:t>
            </a:r>
            <a:r>
              <a:rPr lang="ja-JP" altLang="en-US"/>
              <a:t>年に公開。カテゴリ変数の扱いなどにいくつか工夫がある。</a:t>
            </a:r>
            <a:endParaRPr lang="en-US" altLang="ja-JP" dirty="0"/>
          </a:p>
          <a:p>
            <a:r>
              <a:rPr lang="ja-JP" altLang="en-US"/>
              <a:t>　　　　　</a:t>
            </a:r>
            <a:r>
              <a:rPr lang="en-US" altLang="ja-JP" dirty="0"/>
              <a:t> (</a:t>
            </a:r>
            <a:r>
              <a:rPr lang="en-US" altLang="ja-JP" dirty="0" err="1"/>
              <a:t>xgboost</a:t>
            </a:r>
            <a:r>
              <a:rPr lang="en-US" altLang="ja-JP" dirty="0"/>
              <a:t>, </a:t>
            </a:r>
            <a:r>
              <a:rPr lang="en-US" altLang="ja-JP" dirty="0" err="1"/>
              <a:t>lightgbm</a:t>
            </a:r>
            <a:r>
              <a:rPr lang="ja-JP" altLang="en-US"/>
              <a:t>とは少し異なるモデル</a:t>
            </a:r>
            <a:r>
              <a:rPr lang="en-US" altLang="ja-JP" dirty="0"/>
              <a:t>)</a:t>
            </a:r>
          </a:p>
        </p:txBody>
      </p:sp>
    </p:spTree>
    <p:extLst>
      <p:ext uri="{BB962C8B-B14F-4D97-AF65-F5344CB8AC3E}">
        <p14:creationId xmlns:p14="http://schemas.microsoft.com/office/powerpoint/2010/main" val="1422472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8A685-795F-5749-B529-DCF449A07043}"/>
              </a:ext>
            </a:extLst>
          </p:cNvPr>
          <p:cNvSpPr>
            <a:spLocks noGrp="1"/>
          </p:cNvSpPr>
          <p:nvPr>
            <p:ph type="title"/>
          </p:nvPr>
        </p:nvSpPr>
        <p:spPr/>
        <p:txBody>
          <a:bodyPr/>
          <a:lstStyle/>
          <a:p>
            <a:r>
              <a:rPr kumimoji="1" lang="en-US" altLang="ja-JP" dirty="0" err="1"/>
              <a:t>XgBoost</a:t>
            </a:r>
            <a:endParaRPr kumimoji="1" lang="ja-JP" altLang="en-US"/>
          </a:p>
        </p:txBody>
      </p:sp>
      <p:pic>
        <p:nvPicPr>
          <p:cNvPr id="4" name="図 3" descr="テキスト&#10;&#10;自動的に生成された説明">
            <a:extLst>
              <a:ext uri="{FF2B5EF4-FFF2-40B4-BE49-F238E27FC236}">
                <a16:creationId xmlns:a16="http://schemas.microsoft.com/office/drawing/2014/main" id="{5279E591-091B-514B-B528-8B665EE8C24B}"/>
              </a:ext>
            </a:extLst>
          </p:cNvPr>
          <p:cNvPicPr>
            <a:picLocks noChangeAspect="1"/>
          </p:cNvPicPr>
          <p:nvPr/>
        </p:nvPicPr>
        <p:blipFill>
          <a:blip r:embed="rId2"/>
          <a:stretch>
            <a:fillRect/>
          </a:stretch>
        </p:blipFill>
        <p:spPr>
          <a:xfrm>
            <a:off x="542816" y="1377387"/>
            <a:ext cx="5553184" cy="4710374"/>
          </a:xfrm>
          <a:prstGeom prst="rect">
            <a:avLst/>
          </a:prstGeom>
        </p:spPr>
      </p:pic>
      <p:pic>
        <p:nvPicPr>
          <p:cNvPr id="6" name="図 5" descr="テキスト, 手紙&#10;&#10;自動的に生成された説明">
            <a:extLst>
              <a:ext uri="{FF2B5EF4-FFF2-40B4-BE49-F238E27FC236}">
                <a16:creationId xmlns:a16="http://schemas.microsoft.com/office/drawing/2014/main" id="{845B2185-BB31-784D-B977-5D057138A903}"/>
              </a:ext>
            </a:extLst>
          </p:cNvPr>
          <p:cNvPicPr>
            <a:picLocks noChangeAspect="1"/>
          </p:cNvPicPr>
          <p:nvPr/>
        </p:nvPicPr>
        <p:blipFill>
          <a:blip r:embed="rId3"/>
          <a:stretch>
            <a:fillRect/>
          </a:stretch>
        </p:blipFill>
        <p:spPr>
          <a:xfrm>
            <a:off x="6227364" y="1690687"/>
            <a:ext cx="5964636" cy="4618489"/>
          </a:xfrm>
          <a:prstGeom prst="rect">
            <a:avLst/>
          </a:prstGeom>
        </p:spPr>
      </p:pic>
      <p:sp>
        <p:nvSpPr>
          <p:cNvPr id="7" name="正方形/長方形 6">
            <a:extLst>
              <a:ext uri="{FF2B5EF4-FFF2-40B4-BE49-F238E27FC236}">
                <a16:creationId xmlns:a16="http://schemas.microsoft.com/office/drawing/2014/main" id="{D9B0498A-5D48-DF4E-BC63-9FB3576C7B21}"/>
              </a:ext>
            </a:extLst>
          </p:cNvPr>
          <p:cNvSpPr/>
          <p:nvPr/>
        </p:nvSpPr>
        <p:spPr>
          <a:xfrm>
            <a:off x="542816" y="6488668"/>
            <a:ext cx="6375463" cy="369332"/>
          </a:xfrm>
          <a:prstGeom prst="rect">
            <a:avLst/>
          </a:prstGeom>
        </p:spPr>
        <p:txBody>
          <a:bodyPr wrap="none">
            <a:spAutoFit/>
          </a:bodyPr>
          <a:lstStyle/>
          <a:p>
            <a:pPr marL="285750" indent="-285750">
              <a:buFont typeface="Arial" panose="020B0604020202020204" pitchFamily="34" charset="0"/>
              <a:buChar char="•"/>
            </a:pPr>
            <a:r>
              <a:rPr lang="ja-JP" altLang="en-US"/>
              <a:t>https://qiita.com/yh0sh/items/1df89b12a8dcd15bd5aa</a:t>
            </a:r>
          </a:p>
        </p:txBody>
      </p:sp>
      <p:sp>
        <p:nvSpPr>
          <p:cNvPr id="9" name="正方形/長方形 8">
            <a:extLst>
              <a:ext uri="{FF2B5EF4-FFF2-40B4-BE49-F238E27FC236}">
                <a16:creationId xmlns:a16="http://schemas.microsoft.com/office/drawing/2014/main" id="{5D4A6A2C-008C-554F-8EB0-AEF2813DA1D5}"/>
              </a:ext>
            </a:extLst>
          </p:cNvPr>
          <p:cNvSpPr/>
          <p:nvPr/>
        </p:nvSpPr>
        <p:spPr>
          <a:xfrm>
            <a:off x="542816" y="6124510"/>
            <a:ext cx="4402167" cy="369332"/>
          </a:xfrm>
          <a:prstGeom prst="rect">
            <a:avLst/>
          </a:prstGeom>
        </p:spPr>
        <p:txBody>
          <a:bodyPr wrap="none">
            <a:spAutoFit/>
          </a:bodyPr>
          <a:lstStyle/>
          <a:p>
            <a:pPr marL="285750" indent="-285750">
              <a:buFont typeface="Arial" panose="020B0604020202020204" pitchFamily="34" charset="0"/>
              <a:buChar char="•"/>
            </a:pPr>
            <a:r>
              <a:rPr lang="ja-JP" altLang="en-US"/>
              <a:t>https://arxiv.org/pdf/1603.02754.pdf</a:t>
            </a:r>
          </a:p>
        </p:txBody>
      </p:sp>
    </p:spTree>
    <p:extLst>
      <p:ext uri="{BB962C8B-B14F-4D97-AF65-F5344CB8AC3E}">
        <p14:creationId xmlns:p14="http://schemas.microsoft.com/office/powerpoint/2010/main" val="1837314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8A685-795F-5749-B529-DCF449A07043}"/>
              </a:ext>
            </a:extLst>
          </p:cNvPr>
          <p:cNvSpPr>
            <a:spLocks noGrp="1"/>
          </p:cNvSpPr>
          <p:nvPr>
            <p:ph type="title"/>
          </p:nvPr>
        </p:nvSpPr>
        <p:spPr/>
        <p:txBody>
          <a:bodyPr/>
          <a:lstStyle/>
          <a:p>
            <a:r>
              <a:rPr kumimoji="1" lang="en-US" altLang="ja-JP" dirty="0" err="1"/>
              <a:t>XgBoost</a:t>
            </a:r>
            <a:endParaRPr kumimoji="1" lang="ja-JP" altLang="en-US"/>
          </a:p>
        </p:txBody>
      </p:sp>
      <p:pic>
        <p:nvPicPr>
          <p:cNvPr id="5" name="図 4" descr="テキスト&#10;&#10;自動的に生成された説明">
            <a:extLst>
              <a:ext uri="{FF2B5EF4-FFF2-40B4-BE49-F238E27FC236}">
                <a16:creationId xmlns:a16="http://schemas.microsoft.com/office/drawing/2014/main" id="{7160F316-5510-4447-80BF-66CF785414A4}"/>
              </a:ext>
            </a:extLst>
          </p:cNvPr>
          <p:cNvPicPr>
            <a:picLocks noChangeAspect="1"/>
          </p:cNvPicPr>
          <p:nvPr/>
        </p:nvPicPr>
        <p:blipFill>
          <a:blip r:embed="rId2"/>
          <a:stretch>
            <a:fillRect/>
          </a:stretch>
        </p:blipFill>
        <p:spPr>
          <a:xfrm>
            <a:off x="487422" y="1230273"/>
            <a:ext cx="4908515" cy="5167312"/>
          </a:xfrm>
          <a:prstGeom prst="rect">
            <a:avLst/>
          </a:prstGeom>
        </p:spPr>
      </p:pic>
      <p:pic>
        <p:nvPicPr>
          <p:cNvPr id="8" name="図 7" descr="テキスト, 手紙&#10;&#10;自動的に生成された説明">
            <a:extLst>
              <a:ext uri="{FF2B5EF4-FFF2-40B4-BE49-F238E27FC236}">
                <a16:creationId xmlns:a16="http://schemas.microsoft.com/office/drawing/2014/main" id="{19253DF7-4C41-5D42-8ECB-CFC159A32D88}"/>
              </a:ext>
            </a:extLst>
          </p:cNvPr>
          <p:cNvPicPr>
            <a:picLocks noChangeAspect="1"/>
          </p:cNvPicPr>
          <p:nvPr/>
        </p:nvPicPr>
        <p:blipFill>
          <a:blip r:embed="rId3"/>
          <a:stretch>
            <a:fillRect/>
          </a:stretch>
        </p:blipFill>
        <p:spPr>
          <a:xfrm>
            <a:off x="5540414" y="1587143"/>
            <a:ext cx="6453355" cy="2226786"/>
          </a:xfrm>
          <a:prstGeom prst="rect">
            <a:avLst/>
          </a:prstGeom>
        </p:spPr>
      </p:pic>
      <p:sp>
        <p:nvSpPr>
          <p:cNvPr id="9" name="正方形/長方形 8">
            <a:extLst>
              <a:ext uri="{FF2B5EF4-FFF2-40B4-BE49-F238E27FC236}">
                <a16:creationId xmlns:a16="http://schemas.microsoft.com/office/drawing/2014/main" id="{F507CB42-D3BA-DA4B-BA97-01E1BA7D5F6A}"/>
              </a:ext>
            </a:extLst>
          </p:cNvPr>
          <p:cNvSpPr/>
          <p:nvPr/>
        </p:nvSpPr>
        <p:spPr>
          <a:xfrm>
            <a:off x="458303" y="6488668"/>
            <a:ext cx="6086923" cy="369332"/>
          </a:xfrm>
          <a:prstGeom prst="rect">
            <a:avLst/>
          </a:prstGeom>
        </p:spPr>
        <p:txBody>
          <a:bodyPr wrap="none">
            <a:spAutoFit/>
          </a:bodyPr>
          <a:lstStyle/>
          <a:p>
            <a:r>
              <a:rPr lang="ja-JP" altLang="en-US"/>
              <a:t>https://qiita.com/yh0sh/items/1df89b12a8dcd15bd5aa</a:t>
            </a:r>
          </a:p>
        </p:txBody>
      </p:sp>
    </p:spTree>
    <p:extLst>
      <p:ext uri="{BB962C8B-B14F-4D97-AF65-F5344CB8AC3E}">
        <p14:creationId xmlns:p14="http://schemas.microsoft.com/office/powerpoint/2010/main" val="346166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95718-5905-6443-8189-415F7A2AE923}"/>
              </a:ext>
            </a:extLst>
          </p:cNvPr>
          <p:cNvSpPr>
            <a:spLocks noGrp="1"/>
          </p:cNvSpPr>
          <p:nvPr>
            <p:ph type="title"/>
          </p:nvPr>
        </p:nvSpPr>
        <p:spPr/>
        <p:txBody>
          <a:bodyPr/>
          <a:lstStyle/>
          <a:p>
            <a:r>
              <a:rPr kumimoji="1" lang="en-US" altLang="ja-JP" dirty="0" err="1"/>
              <a:t>LightGBM</a:t>
            </a:r>
            <a:endParaRPr kumimoji="1" lang="ja-JP" altLang="en-US"/>
          </a:p>
        </p:txBody>
      </p:sp>
      <p:sp>
        <p:nvSpPr>
          <p:cNvPr id="3" name="テキスト ボックス 2">
            <a:extLst>
              <a:ext uri="{FF2B5EF4-FFF2-40B4-BE49-F238E27FC236}">
                <a16:creationId xmlns:a16="http://schemas.microsoft.com/office/drawing/2014/main" id="{8958E111-0899-B741-AE7A-EFFC313E3329}"/>
              </a:ext>
            </a:extLst>
          </p:cNvPr>
          <p:cNvSpPr txBox="1"/>
          <p:nvPr/>
        </p:nvSpPr>
        <p:spPr>
          <a:xfrm>
            <a:off x="676153" y="1353597"/>
            <a:ext cx="11164747" cy="2862322"/>
          </a:xfrm>
          <a:prstGeom prst="rect">
            <a:avLst/>
          </a:prstGeom>
          <a:noFill/>
        </p:spPr>
        <p:txBody>
          <a:bodyPr wrap="square" rtlCol="0">
            <a:spAutoFit/>
          </a:bodyPr>
          <a:lstStyle/>
          <a:p>
            <a:r>
              <a:rPr lang="en-US" altLang="ja-JP" dirty="0" err="1"/>
              <a:t>x</a:t>
            </a:r>
            <a:r>
              <a:rPr kumimoji="1" lang="en-US" altLang="ja-JP" dirty="0" err="1"/>
              <a:t>gboost</a:t>
            </a:r>
            <a:r>
              <a:rPr kumimoji="1" lang="ja-JP" altLang="en-US"/>
              <a:t>に対する工夫点</a:t>
            </a:r>
            <a:endParaRPr kumimoji="1" lang="en-US" altLang="ja-JP" dirty="0"/>
          </a:p>
          <a:p>
            <a:endParaRPr lang="en-US" altLang="ja-JP" dirty="0"/>
          </a:p>
          <a:p>
            <a:pPr marL="285750" indent="-285750">
              <a:buFont typeface="Arial" panose="020B0604020202020204" pitchFamily="34" charset="0"/>
              <a:buChar char="•"/>
            </a:pPr>
            <a:r>
              <a:rPr lang="ja-JP" altLang="en-US"/>
              <a:t>決定木の分岐をヒストグラムベースとすることによる高速化</a:t>
            </a:r>
            <a:endParaRPr lang="en-US" altLang="ja-JP" dirty="0"/>
          </a:p>
          <a:p>
            <a:r>
              <a:rPr kumimoji="1" lang="ja-JP" altLang="en-US"/>
              <a:t>　分岐になりうるすべての数値を見るのではなく、ヒストグラムを作って数値を一定のまとまりごとにわけ、</a:t>
            </a:r>
            <a:endParaRPr kumimoji="1" lang="en-US" altLang="ja-JP" dirty="0"/>
          </a:p>
          <a:p>
            <a:r>
              <a:rPr lang="ja-JP" altLang="en-US"/>
              <a:t>　そのまとまりで分岐するようにする。なお、</a:t>
            </a:r>
            <a:r>
              <a:rPr lang="en-US" altLang="ja-JP" dirty="0" err="1"/>
              <a:t>xgboost</a:t>
            </a:r>
            <a:r>
              <a:rPr lang="ja-JP" altLang="en-US"/>
              <a:t>でもパラメータ</a:t>
            </a:r>
            <a:r>
              <a:rPr lang="en-US" altLang="ja-JP" dirty="0" err="1"/>
              <a:t>tree_method</a:t>
            </a:r>
            <a:r>
              <a:rPr lang="ja-JP" altLang="en-US"/>
              <a:t>を変えることでヒスト　</a:t>
            </a:r>
            <a:endParaRPr lang="en-US" altLang="ja-JP" dirty="0"/>
          </a:p>
          <a:p>
            <a:r>
              <a:rPr lang="ja-JP" altLang="en-US"/>
              <a:t>　グラムベースとすることができる。</a:t>
            </a:r>
            <a:r>
              <a:rPr kumimoji="1" lang="ja-JP" altLang="en-US"/>
              <a:t>　　</a:t>
            </a:r>
            <a:endParaRPr kumimoji="1" lang="en-US" altLang="ja-JP" dirty="0"/>
          </a:p>
          <a:p>
            <a:endParaRPr kumimoji="1" lang="en-US" altLang="ja-JP" dirty="0"/>
          </a:p>
          <a:p>
            <a:pPr marL="285750" indent="-285750">
              <a:buFont typeface="Arial" panose="020B0604020202020204" pitchFamily="34" charset="0"/>
              <a:buChar char="•"/>
            </a:pPr>
            <a:r>
              <a:rPr lang="ja-JP" altLang="en-US"/>
              <a:t>深さ単位ではなく、葉単位での分岐の追加による精度の向上</a:t>
            </a:r>
            <a:endParaRPr lang="en-US" altLang="ja-JP" dirty="0"/>
          </a:p>
          <a:p>
            <a:pPr marL="285750" indent="-285750">
              <a:buFont typeface="Arial" panose="020B0604020202020204" pitchFamily="34" charset="0"/>
              <a:buChar char="•"/>
            </a:pPr>
            <a:r>
              <a:rPr kumimoji="1" lang="ja-JP" altLang="en-US"/>
              <a:t>決定木の分岐をどう増やしていくかについて、</a:t>
            </a:r>
            <a:r>
              <a:rPr kumimoji="1" lang="en-US" altLang="ja-JP" dirty="0" err="1"/>
              <a:t>xgboost</a:t>
            </a:r>
            <a:r>
              <a:rPr kumimoji="1" lang="ja-JP" altLang="en-US"/>
              <a:t>では深さごとに増やしていったが、</a:t>
            </a:r>
            <a:r>
              <a:rPr kumimoji="1" lang="en-US" altLang="ja-JP" dirty="0" err="1"/>
              <a:t>lightgbm</a:t>
            </a:r>
            <a:r>
              <a:rPr kumimoji="1" lang="ja-JP" altLang="en-US"/>
              <a:t>では</a:t>
            </a:r>
            <a:endParaRPr kumimoji="1" lang="en-US" altLang="ja-JP" dirty="0"/>
          </a:p>
          <a:p>
            <a:pPr marL="285750" indent="-285750">
              <a:buFont typeface="Arial" panose="020B0604020202020204" pitchFamily="34" charset="0"/>
              <a:buChar char="•"/>
            </a:pPr>
            <a:r>
              <a:rPr lang="ja-JP" altLang="en-US"/>
              <a:t>葉単位で最も目的関数を減少させる分割ができる分岐を増やしていく。</a:t>
            </a:r>
            <a:endParaRPr kumimoji="1" lang="ja-JP" altLang="en-US"/>
          </a:p>
        </p:txBody>
      </p:sp>
      <p:sp>
        <p:nvSpPr>
          <p:cNvPr id="4" name="円/楕円 3">
            <a:extLst>
              <a:ext uri="{FF2B5EF4-FFF2-40B4-BE49-F238E27FC236}">
                <a16:creationId xmlns:a16="http://schemas.microsoft.com/office/drawing/2014/main" id="{D0AE155F-98F9-3E41-BFC9-A6359ADF710A}"/>
              </a:ext>
            </a:extLst>
          </p:cNvPr>
          <p:cNvSpPr/>
          <p:nvPr/>
        </p:nvSpPr>
        <p:spPr>
          <a:xfrm>
            <a:off x="590308" y="469205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a:extLst>
              <a:ext uri="{FF2B5EF4-FFF2-40B4-BE49-F238E27FC236}">
                <a16:creationId xmlns:a16="http://schemas.microsoft.com/office/drawing/2014/main" id="{729F36BA-C509-3E49-B1AC-35579531262C}"/>
              </a:ext>
            </a:extLst>
          </p:cNvPr>
          <p:cNvSpPr/>
          <p:nvPr/>
        </p:nvSpPr>
        <p:spPr>
          <a:xfrm>
            <a:off x="312515" y="517546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6488A66C-6E4D-FA4D-B3EA-F7EDEB4D8B1F}"/>
              </a:ext>
            </a:extLst>
          </p:cNvPr>
          <p:cNvSpPr/>
          <p:nvPr/>
        </p:nvSpPr>
        <p:spPr>
          <a:xfrm>
            <a:off x="891248" y="5175459"/>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0658C5AE-03F0-C840-AB87-7DD4FF324E33}"/>
              </a:ext>
            </a:extLst>
          </p:cNvPr>
          <p:cNvCxnSpPr>
            <a:cxnSpLocks/>
            <a:stCxn id="4" idx="4"/>
            <a:endCxn id="5" idx="7"/>
          </p:cNvCxnSpPr>
          <p:nvPr/>
        </p:nvCxnSpPr>
        <p:spPr>
          <a:xfrm flipH="1">
            <a:off x="559505" y="5007310"/>
            <a:ext cx="175487" cy="214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7E35CD3-03EB-D040-9E6C-73B6D748AF47}"/>
              </a:ext>
            </a:extLst>
          </p:cNvPr>
          <p:cNvCxnSpPr>
            <a:cxnSpLocks/>
            <a:stCxn id="4" idx="4"/>
            <a:endCxn id="6" idx="1"/>
          </p:cNvCxnSpPr>
          <p:nvPr/>
        </p:nvCxnSpPr>
        <p:spPr>
          <a:xfrm>
            <a:off x="734992" y="5007310"/>
            <a:ext cx="198633" cy="214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下矢印 16">
            <a:extLst>
              <a:ext uri="{FF2B5EF4-FFF2-40B4-BE49-F238E27FC236}">
                <a16:creationId xmlns:a16="http://schemas.microsoft.com/office/drawing/2014/main" id="{4F515ADA-742C-6544-8E83-DF122E042890}"/>
              </a:ext>
            </a:extLst>
          </p:cNvPr>
          <p:cNvSpPr/>
          <p:nvPr/>
        </p:nvSpPr>
        <p:spPr>
          <a:xfrm rot="16200000">
            <a:off x="1459884" y="4798121"/>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162F083D-C9F2-4A4C-90E3-85403BA74BFE}"/>
              </a:ext>
            </a:extLst>
          </p:cNvPr>
          <p:cNvSpPr/>
          <p:nvPr/>
        </p:nvSpPr>
        <p:spPr>
          <a:xfrm>
            <a:off x="2524302" y="439456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93F662B3-B4A6-4544-854F-BDBD40123C46}"/>
              </a:ext>
            </a:extLst>
          </p:cNvPr>
          <p:cNvSpPr/>
          <p:nvPr/>
        </p:nvSpPr>
        <p:spPr>
          <a:xfrm rot="21133729">
            <a:off x="2224295" y="487927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0DA807D5-626B-FA46-8A01-5F43889840B9}"/>
              </a:ext>
            </a:extLst>
          </p:cNvPr>
          <p:cNvSpPr/>
          <p:nvPr/>
        </p:nvSpPr>
        <p:spPr>
          <a:xfrm rot="331968">
            <a:off x="2853251" y="483883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A47CCAC7-1A88-444A-B8E3-104D1F6BD034}"/>
              </a:ext>
            </a:extLst>
          </p:cNvPr>
          <p:cNvCxnSpPr>
            <a:cxnSpLocks/>
            <a:stCxn id="18" idx="4"/>
            <a:endCxn id="19" idx="7"/>
          </p:cNvCxnSpPr>
          <p:nvPr/>
        </p:nvCxnSpPr>
        <p:spPr>
          <a:xfrm flipH="1">
            <a:off x="2455274" y="4709820"/>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C90DFAF-F11A-F84A-9056-CF7539C03977}"/>
              </a:ext>
            </a:extLst>
          </p:cNvPr>
          <p:cNvCxnSpPr>
            <a:cxnSpLocks/>
            <a:stCxn id="18" idx="4"/>
            <a:endCxn id="20" idx="1"/>
          </p:cNvCxnSpPr>
          <p:nvPr/>
        </p:nvCxnSpPr>
        <p:spPr>
          <a:xfrm>
            <a:off x="2668986" y="4709820"/>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D10FF2A-20DE-614C-874E-F8DE1F285E0F}"/>
              </a:ext>
            </a:extLst>
          </p:cNvPr>
          <p:cNvCxnSpPr>
            <a:cxnSpLocks/>
            <a:stCxn id="19" idx="3"/>
            <a:endCxn id="27" idx="0"/>
          </p:cNvCxnSpPr>
          <p:nvPr/>
        </p:nvCxnSpPr>
        <p:spPr>
          <a:xfrm flipH="1">
            <a:off x="2115569" y="5161170"/>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円/楕円 26">
            <a:extLst>
              <a:ext uri="{FF2B5EF4-FFF2-40B4-BE49-F238E27FC236}">
                <a16:creationId xmlns:a16="http://schemas.microsoft.com/office/drawing/2014/main" id="{267B0A59-87B9-B545-B912-C05E3A2D39C5}"/>
              </a:ext>
            </a:extLst>
          </p:cNvPr>
          <p:cNvSpPr/>
          <p:nvPr/>
        </p:nvSpPr>
        <p:spPr>
          <a:xfrm rot="791178">
            <a:off x="1934928" y="5378205"/>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DBC77532-6352-704A-868C-C6BC3DE18863}"/>
              </a:ext>
            </a:extLst>
          </p:cNvPr>
          <p:cNvSpPr/>
          <p:nvPr/>
        </p:nvSpPr>
        <p:spPr>
          <a:xfrm rot="20673439">
            <a:off x="2379619"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09DC308A-C754-C040-9003-5F37FBE8683A}"/>
              </a:ext>
            </a:extLst>
          </p:cNvPr>
          <p:cNvSpPr/>
          <p:nvPr/>
        </p:nvSpPr>
        <p:spPr>
          <a:xfrm>
            <a:off x="2764472"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a:extLst>
              <a:ext uri="{FF2B5EF4-FFF2-40B4-BE49-F238E27FC236}">
                <a16:creationId xmlns:a16="http://schemas.microsoft.com/office/drawing/2014/main" id="{CCF1E9F1-8EB0-794F-BE47-14BA860AFB68}"/>
              </a:ext>
            </a:extLst>
          </p:cNvPr>
          <p:cNvSpPr/>
          <p:nvPr/>
        </p:nvSpPr>
        <p:spPr>
          <a:xfrm>
            <a:off x="3160900" y="536718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a:extLst>
              <a:ext uri="{FF2B5EF4-FFF2-40B4-BE49-F238E27FC236}">
                <a16:creationId xmlns:a16="http://schemas.microsoft.com/office/drawing/2014/main" id="{B1A8BBBF-E2E3-6942-9926-B6A8EDA33F39}"/>
              </a:ext>
            </a:extLst>
          </p:cNvPr>
          <p:cNvCxnSpPr>
            <a:cxnSpLocks/>
            <a:stCxn id="19" idx="4"/>
            <a:endCxn id="33" idx="0"/>
          </p:cNvCxnSpPr>
          <p:nvPr/>
        </p:nvCxnSpPr>
        <p:spPr>
          <a:xfrm>
            <a:off x="2390293" y="5193080"/>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D53E0135-3233-3849-BED3-10163306D5D6}"/>
              </a:ext>
            </a:extLst>
          </p:cNvPr>
          <p:cNvCxnSpPr>
            <a:cxnSpLocks/>
            <a:stCxn id="20" idx="4"/>
            <a:endCxn id="34" idx="0"/>
          </p:cNvCxnSpPr>
          <p:nvPr/>
        </p:nvCxnSpPr>
        <p:spPr>
          <a:xfrm flipH="1">
            <a:off x="2909156" y="5153350"/>
            <a:ext cx="73581" cy="213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D8500746-E382-4E4F-9D40-60F866FF21C9}"/>
              </a:ext>
            </a:extLst>
          </p:cNvPr>
          <p:cNvCxnSpPr>
            <a:cxnSpLocks/>
            <a:stCxn id="20" idx="5"/>
            <a:endCxn id="35" idx="0"/>
          </p:cNvCxnSpPr>
          <p:nvPr/>
        </p:nvCxnSpPr>
        <p:spPr>
          <a:xfrm>
            <a:off x="3089018" y="5117261"/>
            <a:ext cx="216566" cy="249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下矢印 66">
            <a:extLst>
              <a:ext uri="{FF2B5EF4-FFF2-40B4-BE49-F238E27FC236}">
                <a16:creationId xmlns:a16="http://schemas.microsoft.com/office/drawing/2014/main" id="{DC5F402E-A8D3-5C48-99BC-D15DFF03B4E0}"/>
              </a:ext>
            </a:extLst>
          </p:cNvPr>
          <p:cNvSpPr/>
          <p:nvPr/>
        </p:nvSpPr>
        <p:spPr>
          <a:xfrm rot="16200000">
            <a:off x="3550935" y="4786720"/>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06A3BF29-5875-E04A-82FD-37F7A00161F7}"/>
              </a:ext>
            </a:extLst>
          </p:cNvPr>
          <p:cNvSpPr txBox="1"/>
          <p:nvPr/>
        </p:nvSpPr>
        <p:spPr>
          <a:xfrm>
            <a:off x="4109246" y="4923614"/>
            <a:ext cx="1008609" cy="369332"/>
          </a:xfrm>
          <a:prstGeom prst="rect">
            <a:avLst/>
          </a:prstGeom>
          <a:noFill/>
        </p:spPr>
        <p:txBody>
          <a:bodyPr wrap="none" rtlCol="0">
            <a:spAutoFit/>
          </a:bodyPr>
          <a:lstStyle/>
          <a:p>
            <a:r>
              <a:rPr lang="ja-JP" altLang="en-US"/>
              <a:t>・ ・ ・</a:t>
            </a:r>
            <a:endParaRPr kumimoji="1" lang="ja-JP" altLang="en-US"/>
          </a:p>
        </p:txBody>
      </p:sp>
      <p:sp>
        <p:nvSpPr>
          <p:cNvPr id="69" name="テキスト ボックス 68">
            <a:extLst>
              <a:ext uri="{FF2B5EF4-FFF2-40B4-BE49-F238E27FC236}">
                <a16:creationId xmlns:a16="http://schemas.microsoft.com/office/drawing/2014/main" id="{813965E8-C0F9-2A41-9704-80B0B304DEEC}"/>
              </a:ext>
            </a:extLst>
          </p:cNvPr>
          <p:cNvSpPr txBox="1"/>
          <p:nvPr/>
        </p:nvSpPr>
        <p:spPr>
          <a:xfrm>
            <a:off x="942617" y="6111785"/>
            <a:ext cx="2627642" cy="369332"/>
          </a:xfrm>
          <a:prstGeom prst="rect">
            <a:avLst/>
          </a:prstGeom>
          <a:noFill/>
        </p:spPr>
        <p:txBody>
          <a:bodyPr wrap="none" rtlCol="0">
            <a:spAutoFit/>
          </a:bodyPr>
          <a:lstStyle/>
          <a:p>
            <a:r>
              <a:rPr kumimoji="1" lang="en-US" altLang="ja-JP" dirty="0"/>
              <a:t>Level-wise tree growth</a:t>
            </a:r>
            <a:endParaRPr kumimoji="1" lang="ja-JP" altLang="en-US"/>
          </a:p>
        </p:txBody>
      </p:sp>
      <p:sp>
        <p:nvSpPr>
          <p:cNvPr id="92" name="円/楕円 91">
            <a:extLst>
              <a:ext uri="{FF2B5EF4-FFF2-40B4-BE49-F238E27FC236}">
                <a16:creationId xmlns:a16="http://schemas.microsoft.com/office/drawing/2014/main" id="{36E8655C-49CA-7C47-8CC9-CA6068D62E30}"/>
              </a:ext>
            </a:extLst>
          </p:cNvPr>
          <p:cNvSpPr/>
          <p:nvPr/>
        </p:nvSpPr>
        <p:spPr>
          <a:xfrm>
            <a:off x="6015197" y="465065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a:extLst>
              <a:ext uri="{FF2B5EF4-FFF2-40B4-BE49-F238E27FC236}">
                <a16:creationId xmlns:a16="http://schemas.microsoft.com/office/drawing/2014/main" id="{69F72A99-0696-164E-8A3D-3F681165003A}"/>
              </a:ext>
            </a:extLst>
          </p:cNvPr>
          <p:cNvSpPr/>
          <p:nvPr/>
        </p:nvSpPr>
        <p:spPr>
          <a:xfrm>
            <a:off x="5737404" y="513405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a:extLst>
              <a:ext uri="{FF2B5EF4-FFF2-40B4-BE49-F238E27FC236}">
                <a16:creationId xmlns:a16="http://schemas.microsoft.com/office/drawing/2014/main" id="{686EC2F6-4716-5D40-89EC-F038966F53F9}"/>
              </a:ext>
            </a:extLst>
          </p:cNvPr>
          <p:cNvSpPr/>
          <p:nvPr/>
        </p:nvSpPr>
        <p:spPr>
          <a:xfrm>
            <a:off x="6316137" y="5134055"/>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5" name="直線コネクタ 94">
            <a:extLst>
              <a:ext uri="{FF2B5EF4-FFF2-40B4-BE49-F238E27FC236}">
                <a16:creationId xmlns:a16="http://schemas.microsoft.com/office/drawing/2014/main" id="{084A50CC-A6FF-AF4B-86C1-11AADDF6A276}"/>
              </a:ext>
            </a:extLst>
          </p:cNvPr>
          <p:cNvCxnSpPr>
            <a:cxnSpLocks/>
            <a:stCxn id="92" idx="4"/>
            <a:endCxn id="93" idx="7"/>
          </p:cNvCxnSpPr>
          <p:nvPr/>
        </p:nvCxnSpPr>
        <p:spPr>
          <a:xfrm flipH="1">
            <a:off x="5984394" y="4965906"/>
            <a:ext cx="175487" cy="214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A6094626-1A5A-574D-B5A6-333DAC7D9A9A}"/>
              </a:ext>
            </a:extLst>
          </p:cNvPr>
          <p:cNvCxnSpPr>
            <a:cxnSpLocks/>
            <a:stCxn id="92" idx="4"/>
            <a:endCxn id="94" idx="1"/>
          </p:cNvCxnSpPr>
          <p:nvPr/>
        </p:nvCxnSpPr>
        <p:spPr>
          <a:xfrm>
            <a:off x="6159881" y="4965906"/>
            <a:ext cx="198633" cy="214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下矢印 96">
            <a:extLst>
              <a:ext uri="{FF2B5EF4-FFF2-40B4-BE49-F238E27FC236}">
                <a16:creationId xmlns:a16="http://schemas.microsoft.com/office/drawing/2014/main" id="{1DDB108C-8E0F-3642-BCC8-5533A30628CB}"/>
              </a:ext>
            </a:extLst>
          </p:cNvPr>
          <p:cNvSpPr/>
          <p:nvPr/>
        </p:nvSpPr>
        <p:spPr>
          <a:xfrm rot="16200000">
            <a:off x="6884773" y="4756717"/>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8" name="円/楕円 97">
            <a:extLst>
              <a:ext uri="{FF2B5EF4-FFF2-40B4-BE49-F238E27FC236}">
                <a16:creationId xmlns:a16="http://schemas.microsoft.com/office/drawing/2014/main" id="{8849BC65-FBAA-C04B-B21B-65FA97837370}"/>
              </a:ext>
            </a:extLst>
          </p:cNvPr>
          <p:cNvSpPr/>
          <p:nvPr/>
        </p:nvSpPr>
        <p:spPr>
          <a:xfrm>
            <a:off x="7949191" y="435316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楕円 98">
            <a:extLst>
              <a:ext uri="{FF2B5EF4-FFF2-40B4-BE49-F238E27FC236}">
                <a16:creationId xmlns:a16="http://schemas.microsoft.com/office/drawing/2014/main" id="{6EE7823F-8E75-C445-8D2A-1EFB38970B5D}"/>
              </a:ext>
            </a:extLst>
          </p:cNvPr>
          <p:cNvSpPr/>
          <p:nvPr/>
        </p:nvSpPr>
        <p:spPr>
          <a:xfrm rot="21133729">
            <a:off x="7649184" y="483787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楕円 99">
            <a:extLst>
              <a:ext uri="{FF2B5EF4-FFF2-40B4-BE49-F238E27FC236}">
                <a16:creationId xmlns:a16="http://schemas.microsoft.com/office/drawing/2014/main" id="{95CF986C-6E0B-F143-8140-D99288F45C80}"/>
              </a:ext>
            </a:extLst>
          </p:cNvPr>
          <p:cNvSpPr/>
          <p:nvPr/>
        </p:nvSpPr>
        <p:spPr>
          <a:xfrm rot="331968">
            <a:off x="8278140" y="479742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直線コネクタ 100">
            <a:extLst>
              <a:ext uri="{FF2B5EF4-FFF2-40B4-BE49-F238E27FC236}">
                <a16:creationId xmlns:a16="http://schemas.microsoft.com/office/drawing/2014/main" id="{77BA4C3E-07F2-B644-B0A1-D1B75C254C3B}"/>
              </a:ext>
            </a:extLst>
          </p:cNvPr>
          <p:cNvCxnSpPr>
            <a:cxnSpLocks/>
            <a:stCxn id="98" idx="4"/>
            <a:endCxn id="99" idx="7"/>
          </p:cNvCxnSpPr>
          <p:nvPr/>
        </p:nvCxnSpPr>
        <p:spPr>
          <a:xfrm flipH="1">
            <a:off x="7880163" y="4668416"/>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5346C879-B3DE-ED45-BA5B-250B6F4AC070}"/>
              </a:ext>
            </a:extLst>
          </p:cNvPr>
          <p:cNvCxnSpPr>
            <a:cxnSpLocks/>
            <a:stCxn id="98" idx="4"/>
            <a:endCxn id="100" idx="1"/>
          </p:cNvCxnSpPr>
          <p:nvPr/>
        </p:nvCxnSpPr>
        <p:spPr>
          <a:xfrm>
            <a:off x="8093875" y="4668416"/>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0F81ED42-FC1B-E341-9F60-8AE942547BAA}"/>
              </a:ext>
            </a:extLst>
          </p:cNvPr>
          <p:cNvCxnSpPr>
            <a:cxnSpLocks/>
            <a:stCxn id="99" idx="3"/>
            <a:endCxn id="104" idx="0"/>
          </p:cNvCxnSpPr>
          <p:nvPr/>
        </p:nvCxnSpPr>
        <p:spPr>
          <a:xfrm flipH="1">
            <a:off x="7540458" y="5119766"/>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円/楕円 103">
            <a:extLst>
              <a:ext uri="{FF2B5EF4-FFF2-40B4-BE49-F238E27FC236}">
                <a16:creationId xmlns:a16="http://schemas.microsoft.com/office/drawing/2014/main" id="{11563505-C84B-A143-91C1-5859069987C7}"/>
              </a:ext>
            </a:extLst>
          </p:cNvPr>
          <p:cNvSpPr/>
          <p:nvPr/>
        </p:nvSpPr>
        <p:spPr>
          <a:xfrm rot="791178">
            <a:off x="7359817" y="5336801"/>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円/楕円 104">
            <a:extLst>
              <a:ext uri="{FF2B5EF4-FFF2-40B4-BE49-F238E27FC236}">
                <a16:creationId xmlns:a16="http://schemas.microsoft.com/office/drawing/2014/main" id="{C48A526D-407C-424C-AFEE-CF63BEE67B96}"/>
              </a:ext>
            </a:extLst>
          </p:cNvPr>
          <p:cNvSpPr/>
          <p:nvPr/>
        </p:nvSpPr>
        <p:spPr>
          <a:xfrm rot="20673439">
            <a:off x="7804508"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円/楕円 105">
            <a:extLst>
              <a:ext uri="{FF2B5EF4-FFF2-40B4-BE49-F238E27FC236}">
                <a16:creationId xmlns:a16="http://schemas.microsoft.com/office/drawing/2014/main" id="{F0B6C3FD-F30F-8D47-95BE-A5819D6B5AC9}"/>
              </a:ext>
            </a:extLst>
          </p:cNvPr>
          <p:cNvSpPr/>
          <p:nvPr/>
        </p:nvSpPr>
        <p:spPr>
          <a:xfrm>
            <a:off x="8189361"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a:extLst>
              <a:ext uri="{FF2B5EF4-FFF2-40B4-BE49-F238E27FC236}">
                <a16:creationId xmlns:a16="http://schemas.microsoft.com/office/drawing/2014/main" id="{E4E40D3F-73D4-C144-A672-619E95DBC76F}"/>
              </a:ext>
            </a:extLst>
          </p:cNvPr>
          <p:cNvSpPr/>
          <p:nvPr/>
        </p:nvSpPr>
        <p:spPr>
          <a:xfrm>
            <a:off x="8585789" y="532578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3F53BFEE-90F0-A242-8895-09303EFC595B}"/>
              </a:ext>
            </a:extLst>
          </p:cNvPr>
          <p:cNvCxnSpPr>
            <a:cxnSpLocks/>
            <a:stCxn id="99" idx="4"/>
            <a:endCxn id="105" idx="0"/>
          </p:cNvCxnSpPr>
          <p:nvPr/>
        </p:nvCxnSpPr>
        <p:spPr>
          <a:xfrm>
            <a:off x="7815182" y="5151676"/>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4170EE03-1D13-A640-B7D5-BE92E76E1B9B}"/>
              </a:ext>
            </a:extLst>
          </p:cNvPr>
          <p:cNvCxnSpPr>
            <a:cxnSpLocks/>
            <a:stCxn id="100" idx="4"/>
            <a:endCxn id="106" idx="0"/>
          </p:cNvCxnSpPr>
          <p:nvPr/>
        </p:nvCxnSpPr>
        <p:spPr>
          <a:xfrm flipH="1">
            <a:off x="8334045" y="5111946"/>
            <a:ext cx="73581" cy="213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A206931F-F8E6-DB4E-AA36-37B35E2A2496}"/>
              </a:ext>
            </a:extLst>
          </p:cNvPr>
          <p:cNvCxnSpPr>
            <a:cxnSpLocks/>
            <a:stCxn id="100" idx="5"/>
            <a:endCxn id="107" idx="0"/>
          </p:cNvCxnSpPr>
          <p:nvPr/>
        </p:nvCxnSpPr>
        <p:spPr>
          <a:xfrm>
            <a:off x="8513907" y="5075857"/>
            <a:ext cx="216566" cy="249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下矢印 110">
            <a:extLst>
              <a:ext uri="{FF2B5EF4-FFF2-40B4-BE49-F238E27FC236}">
                <a16:creationId xmlns:a16="http://schemas.microsoft.com/office/drawing/2014/main" id="{3D1B6755-9081-F540-94FF-C43E8F855130}"/>
              </a:ext>
            </a:extLst>
          </p:cNvPr>
          <p:cNvSpPr/>
          <p:nvPr/>
        </p:nvSpPr>
        <p:spPr>
          <a:xfrm rot="16200000">
            <a:off x="8894800" y="4756891"/>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2" name="テキスト ボックス 111">
            <a:extLst>
              <a:ext uri="{FF2B5EF4-FFF2-40B4-BE49-F238E27FC236}">
                <a16:creationId xmlns:a16="http://schemas.microsoft.com/office/drawing/2014/main" id="{8841BEA2-5CF2-0542-8BA0-E7EE5233B831}"/>
              </a:ext>
            </a:extLst>
          </p:cNvPr>
          <p:cNvSpPr txBox="1"/>
          <p:nvPr/>
        </p:nvSpPr>
        <p:spPr>
          <a:xfrm>
            <a:off x="11185002" y="4824673"/>
            <a:ext cx="1008609" cy="369332"/>
          </a:xfrm>
          <a:prstGeom prst="rect">
            <a:avLst/>
          </a:prstGeom>
          <a:noFill/>
        </p:spPr>
        <p:txBody>
          <a:bodyPr wrap="none" rtlCol="0">
            <a:spAutoFit/>
          </a:bodyPr>
          <a:lstStyle/>
          <a:p>
            <a:r>
              <a:rPr lang="ja-JP" altLang="en-US"/>
              <a:t>・ ・ ・</a:t>
            </a:r>
            <a:endParaRPr kumimoji="1" lang="ja-JP" altLang="en-US"/>
          </a:p>
        </p:txBody>
      </p:sp>
      <p:sp>
        <p:nvSpPr>
          <p:cNvPr id="115" name="円/楕円 114">
            <a:extLst>
              <a:ext uri="{FF2B5EF4-FFF2-40B4-BE49-F238E27FC236}">
                <a16:creationId xmlns:a16="http://schemas.microsoft.com/office/drawing/2014/main" id="{2C8508CB-E537-9340-A9DC-8F7D3CF7E069}"/>
              </a:ext>
            </a:extLst>
          </p:cNvPr>
          <p:cNvSpPr/>
          <p:nvPr/>
        </p:nvSpPr>
        <p:spPr>
          <a:xfrm>
            <a:off x="9894561" y="442225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楕円 115">
            <a:extLst>
              <a:ext uri="{FF2B5EF4-FFF2-40B4-BE49-F238E27FC236}">
                <a16:creationId xmlns:a16="http://schemas.microsoft.com/office/drawing/2014/main" id="{16DA370C-9257-D34E-885B-A54C39CE8971}"/>
              </a:ext>
            </a:extLst>
          </p:cNvPr>
          <p:cNvSpPr/>
          <p:nvPr/>
        </p:nvSpPr>
        <p:spPr>
          <a:xfrm rot="21133729">
            <a:off x="9594554" y="4906962"/>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楕円 116">
            <a:extLst>
              <a:ext uri="{FF2B5EF4-FFF2-40B4-BE49-F238E27FC236}">
                <a16:creationId xmlns:a16="http://schemas.microsoft.com/office/drawing/2014/main" id="{B932EE08-BC95-D944-B6DF-406B789E5076}"/>
              </a:ext>
            </a:extLst>
          </p:cNvPr>
          <p:cNvSpPr/>
          <p:nvPr/>
        </p:nvSpPr>
        <p:spPr>
          <a:xfrm rot="331968">
            <a:off x="10223510" y="4866518"/>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8" name="直線コネクタ 117">
            <a:extLst>
              <a:ext uri="{FF2B5EF4-FFF2-40B4-BE49-F238E27FC236}">
                <a16:creationId xmlns:a16="http://schemas.microsoft.com/office/drawing/2014/main" id="{EF1A1D0E-9F2F-D24B-82EA-6951C10AF854}"/>
              </a:ext>
            </a:extLst>
          </p:cNvPr>
          <p:cNvCxnSpPr>
            <a:cxnSpLocks/>
            <a:stCxn id="115" idx="4"/>
            <a:endCxn id="116" idx="7"/>
          </p:cNvCxnSpPr>
          <p:nvPr/>
        </p:nvCxnSpPr>
        <p:spPr>
          <a:xfrm flipH="1">
            <a:off x="9825533" y="4737506"/>
            <a:ext cx="213712" cy="202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6836BE60-A54F-6B40-B20C-BE609CD8452C}"/>
              </a:ext>
            </a:extLst>
          </p:cNvPr>
          <p:cNvCxnSpPr>
            <a:cxnSpLocks/>
            <a:stCxn id="115" idx="4"/>
            <a:endCxn id="117" idx="1"/>
          </p:cNvCxnSpPr>
          <p:nvPr/>
        </p:nvCxnSpPr>
        <p:spPr>
          <a:xfrm>
            <a:off x="10039245" y="4737506"/>
            <a:ext cx="237865" cy="165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DF41DF38-005C-0E45-9694-FB3E086B6174}"/>
              </a:ext>
            </a:extLst>
          </p:cNvPr>
          <p:cNvCxnSpPr>
            <a:cxnSpLocks/>
            <a:stCxn id="116" idx="3"/>
          </p:cNvCxnSpPr>
          <p:nvPr/>
        </p:nvCxnSpPr>
        <p:spPr>
          <a:xfrm flipH="1">
            <a:off x="9485828" y="5188856"/>
            <a:ext cx="167114" cy="221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円/楕円 120">
            <a:extLst>
              <a:ext uri="{FF2B5EF4-FFF2-40B4-BE49-F238E27FC236}">
                <a16:creationId xmlns:a16="http://schemas.microsoft.com/office/drawing/2014/main" id="{CC25ED2B-688E-DD41-99CB-507F9A35EB0B}"/>
              </a:ext>
            </a:extLst>
          </p:cNvPr>
          <p:cNvSpPr/>
          <p:nvPr/>
        </p:nvSpPr>
        <p:spPr>
          <a:xfrm rot="791178">
            <a:off x="9397784" y="5394316"/>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a:extLst>
              <a:ext uri="{FF2B5EF4-FFF2-40B4-BE49-F238E27FC236}">
                <a16:creationId xmlns:a16="http://schemas.microsoft.com/office/drawing/2014/main" id="{0FE0EDC6-A3B1-0147-8BA5-C8758837E31B}"/>
              </a:ext>
            </a:extLst>
          </p:cNvPr>
          <p:cNvSpPr/>
          <p:nvPr/>
        </p:nvSpPr>
        <p:spPr>
          <a:xfrm rot="20673439">
            <a:off x="9749878" y="5394870"/>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a:extLst>
              <a:ext uri="{FF2B5EF4-FFF2-40B4-BE49-F238E27FC236}">
                <a16:creationId xmlns:a16="http://schemas.microsoft.com/office/drawing/2014/main" id="{63E1F32A-F83D-494D-9B48-2912E0EB185C}"/>
              </a:ext>
            </a:extLst>
          </p:cNvPr>
          <p:cNvSpPr/>
          <p:nvPr/>
        </p:nvSpPr>
        <p:spPr>
          <a:xfrm>
            <a:off x="9568445" y="5852567"/>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円/楕円 123">
            <a:extLst>
              <a:ext uri="{FF2B5EF4-FFF2-40B4-BE49-F238E27FC236}">
                <a16:creationId xmlns:a16="http://schemas.microsoft.com/office/drawing/2014/main" id="{E0E1385D-13A7-E043-A701-BB94EE249538}"/>
              </a:ext>
            </a:extLst>
          </p:cNvPr>
          <p:cNvSpPr/>
          <p:nvPr/>
        </p:nvSpPr>
        <p:spPr>
          <a:xfrm>
            <a:off x="9931310" y="5870914"/>
            <a:ext cx="289367" cy="3152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5" name="直線コネクタ 124">
            <a:extLst>
              <a:ext uri="{FF2B5EF4-FFF2-40B4-BE49-F238E27FC236}">
                <a16:creationId xmlns:a16="http://schemas.microsoft.com/office/drawing/2014/main" id="{F474EFEC-2085-7B4A-A5AE-CDFCB7030BFD}"/>
              </a:ext>
            </a:extLst>
          </p:cNvPr>
          <p:cNvCxnSpPr>
            <a:cxnSpLocks/>
            <a:stCxn id="116" idx="4"/>
            <a:endCxn id="122" idx="0"/>
          </p:cNvCxnSpPr>
          <p:nvPr/>
        </p:nvCxnSpPr>
        <p:spPr>
          <a:xfrm>
            <a:off x="9760552" y="5220766"/>
            <a:ext cx="92038" cy="179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7303C617-CD8C-F743-A9A3-F043F7CE7CB2}"/>
              </a:ext>
            </a:extLst>
          </p:cNvPr>
          <p:cNvCxnSpPr>
            <a:cxnSpLocks/>
            <a:stCxn id="122" idx="3"/>
            <a:endCxn id="123" idx="0"/>
          </p:cNvCxnSpPr>
          <p:nvPr/>
        </p:nvCxnSpPr>
        <p:spPr>
          <a:xfrm flipH="1">
            <a:off x="9713129" y="5687172"/>
            <a:ext cx="112498" cy="165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3718871F-2409-594C-9079-D3A1C818F021}"/>
              </a:ext>
            </a:extLst>
          </p:cNvPr>
          <p:cNvCxnSpPr>
            <a:cxnSpLocks/>
            <a:stCxn id="122" idx="4"/>
            <a:endCxn id="124" idx="0"/>
          </p:cNvCxnSpPr>
          <p:nvPr/>
        </p:nvCxnSpPr>
        <p:spPr>
          <a:xfrm>
            <a:off x="9936534" y="5704431"/>
            <a:ext cx="139460" cy="1664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下矢印 133">
            <a:extLst>
              <a:ext uri="{FF2B5EF4-FFF2-40B4-BE49-F238E27FC236}">
                <a16:creationId xmlns:a16="http://schemas.microsoft.com/office/drawing/2014/main" id="{E60D57A8-280C-C749-8098-8D29A8355F70}"/>
              </a:ext>
            </a:extLst>
          </p:cNvPr>
          <p:cNvSpPr/>
          <p:nvPr/>
        </p:nvSpPr>
        <p:spPr>
          <a:xfrm rot="16200000">
            <a:off x="10674558" y="4772533"/>
            <a:ext cx="484632" cy="5362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5" name="テキスト ボックス 134">
            <a:extLst>
              <a:ext uri="{FF2B5EF4-FFF2-40B4-BE49-F238E27FC236}">
                <a16:creationId xmlns:a16="http://schemas.microsoft.com/office/drawing/2014/main" id="{B12DD7E6-9C01-5A4A-A1C9-2FE86DB1D51C}"/>
              </a:ext>
            </a:extLst>
          </p:cNvPr>
          <p:cNvSpPr txBox="1"/>
          <p:nvPr/>
        </p:nvSpPr>
        <p:spPr>
          <a:xfrm>
            <a:off x="7033777" y="6144887"/>
            <a:ext cx="2534668" cy="369332"/>
          </a:xfrm>
          <a:prstGeom prst="rect">
            <a:avLst/>
          </a:prstGeom>
          <a:noFill/>
        </p:spPr>
        <p:txBody>
          <a:bodyPr wrap="none" rtlCol="0">
            <a:spAutoFit/>
          </a:bodyPr>
          <a:lstStyle/>
          <a:p>
            <a:r>
              <a:rPr kumimoji="1" lang="en-US" altLang="ja-JP" dirty="0"/>
              <a:t>Leaf-wise tree growth</a:t>
            </a:r>
            <a:endParaRPr kumimoji="1" lang="ja-JP" altLang="en-US"/>
          </a:p>
        </p:txBody>
      </p:sp>
      <p:sp>
        <p:nvSpPr>
          <p:cNvPr id="136" name="正方形/長方形 135">
            <a:extLst>
              <a:ext uri="{FF2B5EF4-FFF2-40B4-BE49-F238E27FC236}">
                <a16:creationId xmlns:a16="http://schemas.microsoft.com/office/drawing/2014/main" id="{CB4AC0E4-8EBA-1E42-A418-0F3F71C3CA53}"/>
              </a:ext>
            </a:extLst>
          </p:cNvPr>
          <p:cNvSpPr/>
          <p:nvPr/>
        </p:nvSpPr>
        <p:spPr>
          <a:xfrm>
            <a:off x="954158" y="6492974"/>
            <a:ext cx="9855857" cy="369332"/>
          </a:xfrm>
          <a:prstGeom prst="rect">
            <a:avLst/>
          </a:prstGeom>
        </p:spPr>
        <p:txBody>
          <a:bodyPr wrap="square">
            <a:spAutoFit/>
          </a:bodyPr>
          <a:lstStyle/>
          <a:p>
            <a:pPr marL="285750" indent="-285750">
              <a:buFont typeface="Arial" panose="020B0604020202020204" pitchFamily="34" charset="0"/>
              <a:buChar char="•"/>
            </a:pPr>
            <a:r>
              <a:rPr lang="ja-JP" altLang="en-US"/>
              <a:t>http://www.audentia-gestion.fr/MICROSOFT/lightgbm.pdf</a:t>
            </a:r>
          </a:p>
        </p:txBody>
      </p:sp>
    </p:spTree>
    <p:extLst>
      <p:ext uri="{BB962C8B-B14F-4D97-AF65-F5344CB8AC3E}">
        <p14:creationId xmlns:p14="http://schemas.microsoft.com/office/powerpoint/2010/main" val="279104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b="1"/>
              <a:t>4AKEB</a:t>
            </a:r>
            <a:r>
              <a:rPr lang="ja-JP" altLang="en-US"/>
              <a:t> </a:t>
            </a:r>
            <a:r>
              <a:rPr lang="en-US" altLang="ja-JP" dirty="0"/>
              <a:t>  </a:t>
            </a:r>
            <a:r>
              <a:rPr lang="en-US" altLang="ja-JP" b="1" dirty="0"/>
              <a:t>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780164" y="1527788"/>
            <a:ext cx="1018227" cy="468975"/>
          </a:xfrm>
          <a:prstGeom prst="rect">
            <a:avLst/>
          </a:prstGeom>
        </p:spPr>
        <p:txBody>
          <a:bodyPr wrap="none">
            <a:spAutoFit/>
          </a:bodyPr>
          <a:lstStyle/>
          <a:p>
            <a:pPr>
              <a:lnSpc>
                <a:spcPct val="150000"/>
              </a:lnSpc>
            </a:pPr>
            <a:r>
              <a:rPr lang="en-US" altLang="ja-JP" dirty="0"/>
              <a:t>1ANKB </a:t>
            </a:r>
          </a:p>
        </p:txBody>
      </p:sp>
      <p:pic>
        <p:nvPicPr>
          <p:cNvPr id="7" name="図 6" descr="グラフィカル ユーザー インターフェイス, アプリケーション, テーブル&#10;&#10;自動的に生成された説明">
            <a:extLst>
              <a:ext uri="{FF2B5EF4-FFF2-40B4-BE49-F238E27FC236}">
                <a16:creationId xmlns:a16="http://schemas.microsoft.com/office/drawing/2014/main" id="{43BA3CF9-44E1-7644-BFE2-B5D4E22CA1A1}"/>
              </a:ext>
            </a:extLst>
          </p:cNvPr>
          <p:cNvPicPr>
            <a:picLocks noChangeAspect="1"/>
          </p:cNvPicPr>
          <p:nvPr/>
        </p:nvPicPr>
        <p:blipFill rotWithShape="1">
          <a:blip r:embed="rId2"/>
          <a:srcRect b="45323"/>
          <a:stretch/>
        </p:blipFill>
        <p:spPr>
          <a:xfrm>
            <a:off x="4748986" y="1608083"/>
            <a:ext cx="7178791" cy="1784155"/>
          </a:xfrm>
          <a:prstGeom prst="rect">
            <a:avLst/>
          </a:prstGeom>
        </p:spPr>
      </p:pic>
      <p:pic>
        <p:nvPicPr>
          <p:cNvPr id="9" name="図 8" descr="食品 が含まれている画像&#10;&#10;自動的に生成された説明">
            <a:extLst>
              <a:ext uri="{FF2B5EF4-FFF2-40B4-BE49-F238E27FC236}">
                <a16:creationId xmlns:a16="http://schemas.microsoft.com/office/drawing/2014/main" id="{3508AE24-1683-4B47-8A5B-2D0E1A06F573}"/>
              </a:ext>
            </a:extLst>
          </p:cNvPr>
          <p:cNvPicPr>
            <a:picLocks noChangeAspect="1"/>
          </p:cNvPicPr>
          <p:nvPr/>
        </p:nvPicPr>
        <p:blipFill>
          <a:blip r:embed="rId3"/>
          <a:stretch>
            <a:fillRect/>
          </a:stretch>
        </p:blipFill>
        <p:spPr>
          <a:xfrm>
            <a:off x="3726010" y="3431023"/>
            <a:ext cx="4336314" cy="3426977"/>
          </a:xfrm>
          <a:prstGeom prst="rect">
            <a:avLst/>
          </a:prstGeom>
        </p:spPr>
      </p:pic>
      <p:pic>
        <p:nvPicPr>
          <p:cNvPr id="11" name="図 10" descr="ダイアグラム&#10;&#10;自動的に生成された説明">
            <a:extLst>
              <a:ext uri="{FF2B5EF4-FFF2-40B4-BE49-F238E27FC236}">
                <a16:creationId xmlns:a16="http://schemas.microsoft.com/office/drawing/2014/main" id="{3C26EE9A-18D5-7E4D-A96D-F584FEB54C0F}"/>
              </a:ext>
            </a:extLst>
          </p:cNvPr>
          <p:cNvPicPr>
            <a:picLocks noChangeAspect="1"/>
          </p:cNvPicPr>
          <p:nvPr/>
        </p:nvPicPr>
        <p:blipFill>
          <a:blip r:embed="rId4"/>
          <a:stretch>
            <a:fillRect/>
          </a:stretch>
        </p:blipFill>
        <p:spPr>
          <a:xfrm>
            <a:off x="8062324" y="3426977"/>
            <a:ext cx="4083050" cy="3416300"/>
          </a:xfrm>
          <a:prstGeom prst="rect">
            <a:avLst/>
          </a:prstGeom>
        </p:spPr>
      </p:pic>
    </p:spTree>
    <p:extLst>
      <p:ext uri="{BB962C8B-B14F-4D97-AF65-F5344CB8AC3E}">
        <p14:creationId xmlns:p14="http://schemas.microsoft.com/office/powerpoint/2010/main" val="176135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b="1"/>
              <a:t>1EXMA</a:t>
            </a:r>
            <a:r>
              <a:rPr lang="en-US" altLang="ja-JP" dirty="0"/>
              <a:t>  </a:t>
            </a:r>
            <a:r>
              <a:rPr lang="en-US" altLang="ja-JP" b="1" dirty="0"/>
              <a:t>1HA3B</a:t>
            </a:r>
            <a:r>
              <a:rPr lang="en-US" altLang="ja-JP" dirty="0"/>
              <a:t>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833572" y="1456200"/>
            <a:ext cx="918841" cy="468975"/>
          </a:xfrm>
          <a:prstGeom prst="rect">
            <a:avLst/>
          </a:prstGeom>
        </p:spPr>
        <p:txBody>
          <a:bodyPr wrap="none">
            <a:spAutoFit/>
          </a:bodyPr>
          <a:lstStyle/>
          <a:p>
            <a:pPr>
              <a:lnSpc>
                <a:spcPct val="150000"/>
              </a:lnSpc>
            </a:pPr>
            <a:r>
              <a:rPr lang="en-US" altLang="ja-JP" dirty="0"/>
              <a:t>1HA3B</a:t>
            </a:r>
          </a:p>
        </p:txBody>
      </p:sp>
      <p:pic>
        <p:nvPicPr>
          <p:cNvPr id="8" name="図 7" descr="グラフィカル ユーザー インターフェイス&#10;&#10;低い精度で自動的に生成された説明">
            <a:extLst>
              <a:ext uri="{FF2B5EF4-FFF2-40B4-BE49-F238E27FC236}">
                <a16:creationId xmlns:a16="http://schemas.microsoft.com/office/drawing/2014/main" id="{8C4FB8E0-2540-774E-BBBD-BB811EB5EE0C}"/>
              </a:ext>
            </a:extLst>
          </p:cNvPr>
          <p:cNvPicPr>
            <a:picLocks noChangeAspect="1"/>
          </p:cNvPicPr>
          <p:nvPr/>
        </p:nvPicPr>
        <p:blipFill rotWithShape="1">
          <a:blip r:embed="rId2"/>
          <a:srcRect r="17073"/>
          <a:stretch/>
        </p:blipFill>
        <p:spPr>
          <a:xfrm>
            <a:off x="4803494" y="1573360"/>
            <a:ext cx="6965899" cy="1482356"/>
          </a:xfrm>
          <a:prstGeom prst="rect">
            <a:avLst/>
          </a:prstGeom>
        </p:spPr>
      </p:pic>
      <p:pic>
        <p:nvPicPr>
          <p:cNvPr id="14" name="図 13" descr="ケーキ, 誕生日, 装飾, 屋内 が含まれている画像&#10;&#10;自動的に生成された説明">
            <a:extLst>
              <a:ext uri="{FF2B5EF4-FFF2-40B4-BE49-F238E27FC236}">
                <a16:creationId xmlns:a16="http://schemas.microsoft.com/office/drawing/2014/main" id="{3BC232BC-F147-D246-9F34-0183475216D6}"/>
              </a:ext>
            </a:extLst>
          </p:cNvPr>
          <p:cNvPicPr>
            <a:picLocks noChangeAspect="1"/>
          </p:cNvPicPr>
          <p:nvPr/>
        </p:nvPicPr>
        <p:blipFill>
          <a:blip r:embed="rId3"/>
          <a:stretch>
            <a:fillRect/>
          </a:stretch>
        </p:blipFill>
        <p:spPr>
          <a:xfrm>
            <a:off x="4114239" y="3065452"/>
            <a:ext cx="4535214" cy="3565564"/>
          </a:xfrm>
          <a:prstGeom prst="rect">
            <a:avLst/>
          </a:prstGeom>
        </p:spPr>
      </p:pic>
      <p:pic>
        <p:nvPicPr>
          <p:cNvPr id="16" name="図 15" descr="食品, 少し, ネックレス が含まれている画像&#10;&#10;自動的に生成された説明">
            <a:extLst>
              <a:ext uri="{FF2B5EF4-FFF2-40B4-BE49-F238E27FC236}">
                <a16:creationId xmlns:a16="http://schemas.microsoft.com/office/drawing/2014/main" id="{37865287-E90B-0D48-965C-687B173C06E4}"/>
              </a:ext>
            </a:extLst>
          </p:cNvPr>
          <p:cNvPicPr>
            <a:picLocks noChangeAspect="1"/>
          </p:cNvPicPr>
          <p:nvPr/>
        </p:nvPicPr>
        <p:blipFill>
          <a:blip r:embed="rId4"/>
          <a:stretch>
            <a:fillRect/>
          </a:stretch>
        </p:blipFill>
        <p:spPr>
          <a:xfrm>
            <a:off x="8637878" y="3102013"/>
            <a:ext cx="3313707" cy="3471128"/>
          </a:xfrm>
          <a:prstGeom prst="rect">
            <a:avLst/>
          </a:prstGeom>
        </p:spPr>
      </p:pic>
    </p:spTree>
    <p:extLst>
      <p:ext uri="{BB962C8B-B14F-4D97-AF65-F5344CB8AC3E}">
        <p14:creationId xmlns:p14="http://schemas.microsoft.com/office/powerpoint/2010/main" val="220646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b="1"/>
              <a:t>3MN9A</a:t>
            </a:r>
            <a:r>
              <a:rPr lang="en-US" altLang="ja-JP" b="1"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644417" y="1573359"/>
            <a:ext cx="909223" cy="468975"/>
          </a:xfrm>
          <a:prstGeom prst="rect">
            <a:avLst/>
          </a:prstGeom>
        </p:spPr>
        <p:txBody>
          <a:bodyPr wrap="none">
            <a:spAutoFit/>
          </a:bodyPr>
          <a:lstStyle/>
          <a:p>
            <a:pPr>
              <a:lnSpc>
                <a:spcPct val="150000"/>
              </a:lnSpc>
            </a:pPr>
            <a:r>
              <a:rPr lang="en-US" altLang="ja-JP" dirty="0"/>
              <a:t>3EKSA</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FD53698-48E0-2C47-AA9A-AD414659BDC7}"/>
              </a:ext>
            </a:extLst>
          </p:cNvPr>
          <p:cNvPicPr>
            <a:picLocks noChangeAspect="1"/>
          </p:cNvPicPr>
          <p:nvPr/>
        </p:nvPicPr>
        <p:blipFill>
          <a:blip r:embed="rId2"/>
          <a:stretch>
            <a:fillRect/>
          </a:stretch>
        </p:blipFill>
        <p:spPr>
          <a:xfrm>
            <a:off x="4553640" y="1675602"/>
            <a:ext cx="7391433" cy="1751346"/>
          </a:xfrm>
          <a:prstGeom prst="rect">
            <a:avLst/>
          </a:prstGeom>
        </p:spPr>
      </p:pic>
      <p:pic>
        <p:nvPicPr>
          <p:cNvPr id="9" name="図 8" descr="誕生日の形をしたケーキ&#10;&#10;中程度の精度で自動的に生成された説明">
            <a:extLst>
              <a:ext uri="{FF2B5EF4-FFF2-40B4-BE49-F238E27FC236}">
                <a16:creationId xmlns:a16="http://schemas.microsoft.com/office/drawing/2014/main" id="{106F2B84-152F-914A-91B7-126741A42DFF}"/>
              </a:ext>
            </a:extLst>
          </p:cNvPr>
          <p:cNvPicPr>
            <a:picLocks noChangeAspect="1"/>
          </p:cNvPicPr>
          <p:nvPr/>
        </p:nvPicPr>
        <p:blipFill>
          <a:blip r:embed="rId3"/>
          <a:stretch>
            <a:fillRect/>
          </a:stretch>
        </p:blipFill>
        <p:spPr>
          <a:xfrm>
            <a:off x="4115410" y="3483257"/>
            <a:ext cx="2933572" cy="3319053"/>
          </a:xfrm>
          <a:prstGeom prst="rect">
            <a:avLst/>
          </a:prstGeom>
        </p:spPr>
      </p:pic>
      <p:pic>
        <p:nvPicPr>
          <p:cNvPr id="11" name="図 10" descr="ケーキ, 誕生日, 屋内, 装飾 が含まれている画像&#10;&#10;自動的に生成された説明">
            <a:extLst>
              <a:ext uri="{FF2B5EF4-FFF2-40B4-BE49-F238E27FC236}">
                <a16:creationId xmlns:a16="http://schemas.microsoft.com/office/drawing/2014/main" id="{14121547-C2F4-384E-AC89-B179252489D5}"/>
              </a:ext>
            </a:extLst>
          </p:cNvPr>
          <p:cNvPicPr>
            <a:picLocks noChangeAspect="1"/>
          </p:cNvPicPr>
          <p:nvPr/>
        </p:nvPicPr>
        <p:blipFill>
          <a:blip r:embed="rId4"/>
          <a:stretch>
            <a:fillRect/>
          </a:stretch>
        </p:blipFill>
        <p:spPr>
          <a:xfrm>
            <a:off x="7392862" y="3554652"/>
            <a:ext cx="3717870" cy="2938223"/>
          </a:xfrm>
          <a:prstGeom prst="rect">
            <a:avLst/>
          </a:prstGeom>
        </p:spPr>
      </p:pic>
    </p:spTree>
    <p:extLst>
      <p:ext uri="{BB962C8B-B14F-4D97-AF65-F5344CB8AC3E}">
        <p14:creationId xmlns:p14="http://schemas.microsoft.com/office/powerpoint/2010/main" val="239382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b="1"/>
              <a:t>2BRKA</a:t>
            </a:r>
            <a:r>
              <a:rPr lang="en-US" altLang="ja-JP" b="1" dirty="0"/>
              <a:t>  </a:t>
            </a:r>
            <a:r>
              <a:rPr lang="ja-JP" altLang="en-US" b="1"/>
              <a:t> </a:t>
            </a:r>
            <a:r>
              <a:rPr lang="en-US" altLang="ja-JP" b="1"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644417" y="1472907"/>
            <a:ext cx="859531" cy="468975"/>
          </a:xfrm>
          <a:prstGeom prst="rect">
            <a:avLst/>
          </a:prstGeom>
        </p:spPr>
        <p:txBody>
          <a:bodyPr wrap="none">
            <a:spAutoFit/>
          </a:bodyPr>
          <a:lstStyle/>
          <a:p>
            <a:pPr>
              <a:lnSpc>
                <a:spcPct val="150000"/>
              </a:lnSpc>
            </a:pPr>
            <a:r>
              <a:rPr lang="en-US" altLang="ja-JP" dirty="0"/>
              <a:t>2GIRB</a:t>
            </a:r>
          </a:p>
        </p:txBody>
      </p:sp>
      <p:pic>
        <p:nvPicPr>
          <p:cNvPr id="7" name="図 6" descr="グラフィカル ユーザー インターフェイス, テキスト&#10;&#10;自動的に生成された説明">
            <a:extLst>
              <a:ext uri="{FF2B5EF4-FFF2-40B4-BE49-F238E27FC236}">
                <a16:creationId xmlns:a16="http://schemas.microsoft.com/office/drawing/2014/main" id="{9ECC398C-6FE4-3D46-B140-F4B945BCB3E5}"/>
              </a:ext>
            </a:extLst>
          </p:cNvPr>
          <p:cNvPicPr>
            <a:picLocks noChangeAspect="1"/>
          </p:cNvPicPr>
          <p:nvPr/>
        </p:nvPicPr>
        <p:blipFill>
          <a:blip r:embed="rId2"/>
          <a:stretch>
            <a:fillRect/>
          </a:stretch>
        </p:blipFill>
        <p:spPr>
          <a:xfrm>
            <a:off x="4503948" y="1573359"/>
            <a:ext cx="7336953" cy="1513535"/>
          </a:xfrm>
          <a:prstGeom prst="rect">
            <a:avLst/>
          </a:prstGeom>
        </p:spPr>
      </p:pic>
      <p:pic>
        <p:nvPicPr>
          <p:cNvPr id="9" name="図 8" descr="誕生日の形をしたケーキ&#10;&#10;低い精度で自動的に生成された説明">
            <a:extLst>
              <a:ext uri="{FF2B5EF4-FFF2-40B4-BE49-F238E27FC236}">
                <a16:creationId xmlns:a16="http://schemas.microsoft.com/office/drawing/2014/main" id="{2D0472A6-77BB-E943-A6EE-11D0C2B3A7FB}"/>
              </a:ext>
            </a:extLst>
          </p:cNvPr>
          <p:cNvPicPr>
            <a:picLocks noChangeAspect="1"/>
          </p:cNvPicPr>
          <p:nvPr/>
        </p:nvPicPr>
        <p:blipFill>
          <a:blip r:embed="rId3"/>
          <a:stretch>
            <a:fillRect/>
          </a:stretch>
        </p:blipFill>
        <p:spPr>
          <a:xfrm>
            <a:off x="3644417" y="3203029"/>
            <a:ext cx="4391547" cy="3428060"/>
          </a:xfrm>
          <a:prstGeom prst="rect">
            <a:avLst/>
          </a:prstGeom>
        </p:spPr>
      </p:pic>
      <p:pic>
        <p:nvPicPr>
          <p:cNvPr id="11" name="図 10" descr="ケーキ, 誕生日, 装飾, 形 が含まれている画像&#10;&#10;自動的に生成された説明">
            <a:extLst>
              <a:ext uri="{FF2B5EF4-FFF2-40B4-BE49-F238E27FC236}">
                <a16:creationId xmlns:a16="http://schemas.microsoft.com/office/drawing/2014/main" id="{046FC7C1-A618-7C49-9E91-BC8CE5B1667D}"/>
              </a:ext>
            </a:extLst>
          </p:cNvPr>
          <p:cNvPicPr>
            <a:picLocks noChangeAspect="1"/>
          </p:cNvPicPr>
          <p:nvPr/>
        </p:nvPicPr>
        <p:blipFill>
          <a:blip r:embed="rId4"/>
          <a:stretch>
            <a:fillRect/>
          </a:stretch>
        </p:blipFill>
        <p:spPr>
          <a:xfrm>
            <a:off x="8035964" y="3202089"/>
            <a:ext cx="4108391" cy="3429000"/>
          </a:xfrm>
          <a:prstGeom prst="rect">
            <a:avLst/>
          </a:prstGeom>
        </p:spPr>
      </p:pic>
    </p:spTree>
    <p:extLst>
      <p:ext uri="{BB962C8B-B14F-4D97-AF65-F5344CB8AC3E}">
        <p14:creationId xmlns:p14="http://schemas.microsoft.com/office/powerpoint/2010/main" val="359540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b="1"/>
              <a:t>1KS9A</a:t>
            </a:r>
            <a:r>
              <a:rPr lang="en-US" altLang="ja-JP" b="1" dirty="0"/>
              <a:t>   </a:t>
            </a:r>
            <a:r>
              <a:rPr lang="ja-JP" altLang="en-US" b="1"/>
              <a:t> </a:t>
            </a:r>
            <a:r>
              <a:rPr lang="en-US" altLang="ja-JP" b="1"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412619" y="1485425"/>
            <a:ext cx="923651" cy="468975"/>
          </a:xfrm>
          <a:prstGeom prst="rect">
            <a:avLst/>
          </a:prstGeom>
        </p:spPr>
        <p:txBody>
          <a:bodyPr wrap="none">
            <a:spAutoFit/>
          </a:bodyPr>
          <a:lstStyle/>
          <a:p>
            <a:pPr>
              <a:lnSpc>
                <a:spcPct val="150000"/>
              </a:lnSpc>
            </a:pPr>
            <a:r>
              <a:rPr lang="en-US" altLang="ja-JP" dirty="0"/>
              <a:t>2OFPA</a:t>
            </a:r>
          </a:p>
        </p:txBody>
      </p:sp>
      <p:pic>
        <p:nvPicPr>
          <p:cNvPr id="7" name="図 6" descr="テキスト&#10;&#10;自動的に生成された説明">
            <a:extLst>
              <a:ext uri="{FF2B5EF4-FFF2-40B4-BE49-F238E27FC236}">
                <a16:creationId xmlns:a16="http://schemas.microsoft.com/office/drawing/2014/main" id="{E17FCFBC-39C1-5E4E-A53C-2FC5AC426912}"/>
              </a:ext>
            </a:extLst>
          </p:cNvPr>
          <p:cNvPicPr>
            <a:picLocks noChangeAspect="1"/>
          </p:cNvPicPr>
          <p:nvPr/>
        </p:nvPicPr>
        <p:blipFill>
          <a:blip r:embed="rId2"/>
          <a:stretch>
            <a:fillRect/>
          </a:stretch>
        </p:blipFill>
        <p:spPr>
          <a:xfrm>
            <a:off x="4336270" y="1897119"/>
            <a:ext cx="7566281" cy="1251195"/>
          </a:xfrm>
          <a:prstGeom prst="rect">
            <a:avLst/>
          </a:prstGeom>
        </p:spPr>
      </p:pic>
      <p:pic>
        <p:nvPicPr>
          <p:cNvPr id="9" name="図 8">
            <a:extLst>
              <a:ext uri="{FF2B5EF4-FFF2-40B4-BE49-F238E27FC236}">
                <a16:creationId xmlns:a16="http://schemas.microsoft.com/office/drawing/2014/main" id="{33E35603-CB72-8C45-A229-C747DA0F30F6}"/>
              </a:ext>
            </a:extLst>
          </p:cNvPr>
          <p:cNvPicPr>
            <a:picLocks noChangeAspect="1"/>
          </p:cNvPicPr>
          <p:nvPr/>
        </p:nvPicPr>
        <p:blipFill>
          <a:blip r:embed="rId3"/>
          <a:stretch>
            <a:fillRect/>
          </a:stretch>
        </p:blipFill>
        <p:spPr>
          <a:xfrm>
            <a:off x="4336270" y="1542113"/>
            <a:ext cx="7797800" cy="355600"/>
          </a:xfrm>
          <a:prstGeom prst="rect">
            <a:avLst/>
          </a:prstGeom>
        </p:spPr>
      </p:pic>
      <p:pic>
        <p:nvPicPr>
          <p:cNvPr id="13" name="図 12" descr="子供のおもちゃ&#10;&#10;低い精度で自動的に生成された説明">
            <a:extLst>
              <a:ext uri="{FF2B5EF4-FFF2-40B4-BE49-F238E27FC236}">
                <a16:creationId xmlns:a16="http://schemas.microsoft.com/office/drawing/2014/main" id="{647E3923-081E-0C49-93BD-15B95785F978}"/>
              </a:ext>
            </a:extLst>
          </p:cNvPr>
          <p:cNvPicPr>
            <a:picLocks noChangeAspect="1"/>
          </p:cNvPicPr>
          <p:nvPr/>
        </p:nvPicPr>
        <p:blipFill>
          <a:blip r:embed="rId4"/>
          <a:stretch>
            <a:fillRect/>
          </a:stretch>
        </p:blipFill>
        <p:spPr>
          <a:xfrm>
            <a:off x="3706321" y="3354745"/>
            <a:ext cx="4019550" cy="3378200"/>
          </a:xfrm>
          <a:prstGeom prst="rect">
            <a:avLst/>
          </a:prstGeom>
        </p:spPr>
      </p:pic>
      <p:pic>
        <p:nvPicPr>
          <p:cNvPr id="15" name="図 14" descr="子供のおもちゃ&#10;&#10;低い精度で自動的に生成された説明">
            <a:extLst>
              <a:ext uri="{FF2B5EF4-FFF2-40B4-BE49-F238E27FC236}">
                <a16:creationId xmlns:a16="http://schemas.microsoft.com/office/drawing/2014/main" id="{EEBA5A93-9A8D-F440-8A21-62713CF51C85}"/>
              </a:ext>
            </a:extLst>
          </p:cNvPr>
          <p:cNvPicPr>
            <a:picLocks noChangeAspect="1"/>
          </p:cNvPicPr>
          <p:nvPr/>
        </p:nvPicPr>
        <p:blipFill>
          <a:blip r:embed="rId5"/>
          <a:stretch>
            <a:fillRect/>
          </a:stretch>
        </p:blipFill>
        <p:spPr>
          <a:xfrm>
            <a:off x="7717546" y="3429000"/>
            <a:ext cx="4262433" cy="3237549"/>
          </a:xfrm>
          <a:prstGeom prst="rect">
            <a:avLst/>
          </a:prstGeom>
        </p:spPr>
      </p:pic>
    </p:spTree>
    <p:extLst>
      <p:ext uri="{BB962C8B-B14F-4D97-AF65-F5344CB8AC3E}">
        <p14:creationId xmlns:p14="http://schemas.microsoft.com/office/powerpoint/2010/main" val="47203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b="1">
                <a:solidFill>
                  <a:srgbClr val="FF0000"/>
                </a:solidFill>
              </a:rPr>
              <a:t>1PZTA</a:t>
            </a:r>
            <a:r>
              <a:rPr lang="en-US" altLang="ja-JP" b="1" dirty="0">
                <a:solidFill>
                  <a:srgbClr val="FF0000"/>
                </a:solidFill>
              </a:rPr>
              <a:t>   1PZYD </a:t>
            </a:r>
          </a:p>
          <a:p>
            <a:pPr>
              <a:lnSpc>
                <a:spcPct val="150000"/>
              </a:lnSpc>
            </a:pPr>
            <a:r>
              <a:rPr lang="ja-JP" altLang="en-US"/>
              <a:t>1A8IA</a:t>
            </a:r>
            <a:r>
              <a:rPr lang="en-US" altLang="ja-JP" dirty="0"/>
              <a:t>     2IEGB </a:t>
            </a:r>
            <a:endParaRPr lang="ja-JP" altLang="en-US"/>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320325" y="1496057"/>
            <a:ext cx="928459" cy="468975"/>
          </a:xfrm>
          <a:prstGeom prst="rect">
            <a:avLst/>
          </a:prstGeom>
        </p:spPr>
        <p:txBody>
          <a:bodyPr wrap="none">
            <a:spAutoFit/>
          </a:bodyPr>
          <a:lstStyle/>
          <a:p>
            <a:pPr>
              <a:lnSpc>
                <a:spcPct val="150000"/>
              </a:lnSpc>
            </a:pPr>
            <a:r>
              <a:rPr lang="en-US" altLang="ja-JP" dirty="0"/>
              <a:t>1PZYD</a:t>
            </a:r>
          </a:p>
        </p:txBody>
      </p:sp>
      <p:pic>
        <p:nvPicPr>
          <p:cNvPr id="7" name="図 6" descr="テキスト&#10;&#10;自動的に生成された説明">
            <a:extLst>
              <a:ext uri="{FF2B5EF4-FFF2-40B4-BE49-F238E27FC236}">
                <a16:creationId xmlns:a16="http://schemas.microsoft.com/office/drawing/2014/main" id="{2156AEC3-3A03-B74E-9738-49087022C43D}"/>
              </a:ext>
            </a:extLst>
          </p:cNvPr>
          <p:cNvPicPr>
            <a:picLocks noChangeAspect="1"/>
          </p:cNvPicPr>
          <p:nvPr/>
        </p:nvPicPr>
        <p:blipFill>
          <a:blip r:embed="rId2"/>
          <a:stretch>
            <a:fillRect/>
          </a:stretch>
        </p:blipFill>
        <p:spPr>
          <a:xfrm>
            <a:off x="4256589" y="1573359"/>
            <a:ext cx="7373257" cy="1486309"/>
          </a:xfrm>
          <a:prstGeom prst="rect">
            <a:avLst/>
          </a:prstGeom>
        </p:spPr>
      </p:pic>
      <p:pic>
        <p:nvPicPr>
          <p:cNvPr id="9" name="図 8" descr="食品, ネックレス が含まれている画像&#10;&#10;自動的に生成された説明">
            <a:extLst>
              <a:ext uri="{FF2B5EF4-FFF2-40B4-BE49-F238E27FC236}">
                <a16:creationId xmlns:a16="http://schemas.microsoft.com/office/drawing/2014/main" id="{1873EB7F-F4B6-F843-811B-EE538C481552}"/>
              </a:ext>
            </a:extLst>
          </p:cNvPr>
          <p:cNvPicPr>
            <a:picLocks noChangeAspect="1"/>
          </p:cNvPicPr>
          <p:nvPr/>
        </p:nvPicPr>
        <p:blipFill>
          <a:blip r:embed="rId3"/>
          <a:stretch>
            <a:fillRect/>
          </a:stretch>
        </p:blipFill>
        <p:spPr>
          <a:xfrm>
            <a:off x="3405557" y="3909455"/>
            <a:ext cx="3196222" cy="2750372"/>
          </a:xfrm>
          <a:prstGeom prst="rect">
            <a:avLst/>
          </a:prstGeom>
        </p:spPr>
      </p:pic>
      <p:sp>
        <p:nvSpPr>
          <p:cNvPr id="12" name="テキスト ボックス 11">
            <a:extLst>
              <a:ext uri="{FF2B5EF4-FFF2-40B4-BE49-F238E27FC236}">
                <a16:creationId xmlns:a16="http://schemas.microsoft.com/office/drawing/2014/main" id="{579F38D6-C1BA-464A-9CB3-251442269D59}"/>
              </a:ext>
            </a:extLst>
          </p:cNvPr>
          <p:cNvSpPr txBox="1"/>
          <p:nvPr/>
        </p:nvSpPr>
        <p:spPr>
          <a:xfrm>
            <a:off x="939114" y="5911133"/>
            <a:ext cx="962123" cy="369332"/>
          </a:xfrm>
          <a:prstGeom prst="rect">
            <a:avLst/>
          </a:prstGeom>
          <a:noFill/>
        </p:spPr>
        <p:txBody>
          <a:bodyPr wrap="none" rtlCol="0">
            <a:spAutoFit/>
          </a:bodyPr>
          <a:lstStyle/>
          <a:p>
            <a:r>
              <a:rPr lang="ja-JP" altLang="en-US"/>
              <a:t>確率</a:t>
            </a:r>
            <a:r>
              <a:rPr lang="en-US" altLang="ja-JP" dirty="0"/>
              <a:t>0.5</a:t>
            </a:r>
            <a:endParaRPr kumimoji="1" lang="ja-JP" altLang="en-US"/>
          </a:p>
        </p:txBody>
      </p:sp>
      <p:pic>
        <p:nvPicPr>
          <p:cNvPr id="14" name="図 13" descr="ダイアグラム&#10;&#10;自動的に生成された説明">
            <a:extLst>
              <a:ext uri="{FF2B5EF4-FFF2-40B4-BE49-F238E27FC236}">
                <a16:creationId xmlns:a16="http://schemas.microsoft.com/office/drawing/2014/main" id="{E008D7F3-741E-3041-8F0C-C267DD333155}"/>
              </a:ext>
            </a:extLst>
          </p:cNvPr>
          <p:cNvPicPr>
            <a:picLocks noChangeAspect="1"/>
          </p:cNvPicPr>
          <p:nvPr/>
        </p:nvPicPr>
        <p:blipFill>
          <a:blip r:embed="rId4"/>
          <a:stretch>
            <a:fillRect/>
          </a:stretch>
        </p:blipFill>
        <p:spPr>
          <a:xfrm>
            <a:off x="6801150" y="3798333"/>
            <a:ext cx="3785641" cy="2860964"/>
          </a:xfrm>
          <a:prstGeom prst="rect">
            <a:avLst/>
          </a:prstGeom>
        </p:spPr>
      </p:pic>
      <p:sp>
        <p:nvSpPr>
          <p:cNvPr id="15" name="テキスト ボックス 14">
            <a:extLst>
              <a:ext uri="{FF2B5EF4-FFF2-40B4-BE49-F238E27FC236}">
                <a16:creationId xmlns:a16="http://schemas.microsoft.com/office/drawing/2014/main" id="{441D3E16-008B-8444-95F6-3B359A6EACE1}"/>
              </a:ext>
            </a:extLst>
          </p:cNvPr>
          <p:cNvSpPr txBox="1"/>
          <p:nvPr/>
        </p:nvSpPr>
        <p:spPr>
          <a:xfrm>
            <a:off x="6601779" y="3429000"/>
            <a:ext cx="1096775" cy="369332"/>
          </a:xfrm>
          <a:prstGeom prst="rect">
            <a:avLst/>
          </a:prstGeom>
          <a:noFill/>
        </p:spPr>
        <p:txBody>
          <a:bodyPr wrap="none" rtlCol="0">
            <a:spAutoFit/>
          </a:bodyPr>
          <a:lstStyle/>
          <a:p>
            <a:r>
              <a:rPr kumimoji="1" lang="en-US" altLang="ja-JP" b="1" dirty="0"/>
              <a:t>Pocket2</a:t>
            </a:r>
            <a:endParaRPr kumimoji="1" lang="ja-JP" altLang="en-US" b="1"/>
          </a:p>
        </p:txBody>
      </p:sp>
    </p:spTree>
    <p:extLst>
      <p:ext uri="{BB962C8B-B14F-4D97-AF65-F5344CB8AC3E}">
        <p14:creationId xmlns:p14="http://schemas.microsoft.com/office/powerpoint/2010/main" val="317049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4BCC4-74BC-2F44-A644-59BCF0A31319}"/>
              </a:ext>
            </a:extLst>
          </p:cNvPr>
          <p:cNvSpPr>
            <a:spLocks noGrp="1"/>
          </p:cNvSpPr>
          <p:nvPr>
            <p:ph type="title"/>
          </p:nvPr>
        </p:nvSpPr>
        <p:spPr/>
        <p:txBody>
          <a:bodyPr/>
          <a:lstStyle/>
          <a:p>
            <a:r>
              <a:rPr lang="en-US" altLang="ja-JP" dirty="0" err="1"/>
              <a:t>XGBoost</a:t>
            </a:r>
            <a:endParaRPr kumimoji="1" lang="ja-JP" altLang="en-US"/>
          </a:p>
        </p:txBody>
      </p:sp>
      <p:sp>
        <p:nvSpPr>
          <p:cNvPr id="4" name="テキスト ボックス 3">
            <a:extLst>
              <a:ext uri="{FF2B5EF4-FFF2-40B4-BE49-F238E27FC236}">
                <a16:creationId xmlns:a16="http://schemas.microsoft.com/office/drawing/2014/main" id="{DD49B92D-7DD8-DA49-84EF-EEFD2F3E3E28}"/>
              </a:ext>
            </a:extLst>
          </p:cNvPr>
          <p:cNvSpPr txBox="1"/>
          <p:nvPr/>
        </p:nvSpPr>
        <p:spPr>
          <a:xfrm>
            <a:off x="939115" y="1996763"/>
            <a:ext cx="2267072" cy="3792961"/>
          </a:xfrm>
          <a:prstGeom prst="rect">
            <a:avLst/>
          </a:prstGeom>
          <a:noFill/>
        </p:spPr>
        <p:txBody>
          <a:bodyPr wrap="square" rtlCol="0">
            <a:spAutoFit/>
          </a:bodyPr>
          <a:lstStyle/>
          <a:p>
            <a:pPr>
              <a:lnSpc>
                <a:spcPct val="150000"/>
              </a:lnSpc>
            </a:pPr>
            <a:r>
              <a:rPr lang="en-US" altLang="ja-JP" b="1" dirty="0"/>
              <a:t>PDB</a:t>
            </a:r>
          </a:p>
          <a:p>
            <a:pPr>
              <a:lnSpc>
                <a:spcPct val="150000"/>
              </a:lnSpc>
            </a:pPr>
            <a:r>
              <a:rPr lang="en-US" altLang="ja-JP" b="1" dirty="0"/>
              <a:t>Apo        </a:t>
            </a:r>
            <a:r>
              <a:rPr lang="en-US" altLang="ja-JP" b="1" dirty="0" err="1"/>
              <a:t>Holo</a:t>
            </a:r>
            <a:endParaRPr lang="en-US" altLang="ja-JP" b="1" dirty="0"/>
          </a:p>
          <a:p>
            <a:pPr>
              <a:lnSpc>
                <a:spcPct val="150000"/>
              </a:lnSpc>
            </a:pPr>
            <a:r>
              <a:rPr lang="ja-JP" altLang="en-US"/>
              <a:t>4AKEB </a:t>
            </a:r>
            <a:r>
              <a:rPr lang="en-US" altLang="ja-JP" dirty="0"/>
              <a:t>  1ANKB </a:t>
            </a:r>
          </a:p>
          <a:p>
            <a:pPr>
              <a:lnSpc>
                <a:spcPct val="150000"/>
              </a:lnSpc>
            </a:pPr>
            <a:r>
              <a:rPr lang="ja-JP" altLang="en-US"/>
              <a:t>1EXMA</a:t>
            </a:r>
            <a:r>
              <a:rPr lang="en-US" altLang="ja-JP" dirty="0"/>
              <a:t>  1HA3B </a:t>
            </a:r>
          </a:p>
          <a:p>
            <a:pPr>
              <a:lnSpc>
                <a:spcPct val="150000"/>
              </a:lnSpc>
            </a:pPr>
            <a:r>
              <a:rPr lang="ja-JP" altLang="en-US"/>
              <a:t>3MN9A</a:t>
            </a:r>
            <a:r>
              <a:rPr lang="en-US" altLang="ja-JP" dirty="0"/>
              <a:t>  3EKSA </a:t>
            </a:r>
          </a:p>
          <a:p>
            <a:pPr>
              <a:lnSpc>
                <a:spcPct val="150000"/>
              </a:lnSpc>
            </a:pPr>
            <a:r>
              <a:rPr lang="ja-JP" altLang="en-US"/>
              <a:t>2BRKA</a:t>
            </a:r>
            <a:r>
              <a:rPr lang="en-US" altLang="ja-JP" dirty="0"/>
              <a:t>  </a:t>
            </a:r>
            <a:r>
              <a:rPr lang="ja-JP" altLang="en-US"/>
              <a:t> </a:t>
            </a:r>
            <a:r>
              <a:rPr lang="en-US" altLang="ja-JP" dirty="0"/>
              <a:t>2GIRB </a:t>
            </a:r>
          </a:p>
          <a:p>
            <a:pPr>
              <a:lnSpc>
                <a:spcPct val="150000"/>
              </a:lnSpc>
            </a:pPr>
            <a:r>
              <a:rPr lang="ja-JP" altLang="en-US"/>
              <a:t>1KS9A</a:t>
            </a:r>
            <a:r>
              <a:rPr lang="en-US" altLang="ja-JP" dirty="0"/>
              <a:t>   </a:t>
            </a:r>
            <a:r>
              <a:rPr lang="ja-JP" altLang="en-US"/>
              <a:t> </a:t>
            </a:r>
            <a:r>
              <a:rPr lang="en-US" altLang="ja-JP" dirty="0"/>
              <a:t>2OFPA</a:t>
            </a:r>
          </a:p>
          <a:p>
            <a:pPr>
              <a:lnSpc>
                <a:spcPct val="150000"/>
              </a:lnSpc>
            </a:pPr>
            <a:r>
              <a:rPr lang="ja-JP" altLang="en-US"/>
              <a:t>1PZTA</a:t>
            </a:r>
            <a:r>
              <a:rPr lang="en-US" altLang="ja-JP" dirty="0"/>
              <a:t>   </a:t>
            </a:r>
            <a:r>
              <a:rPr lang="ja-JP" altLang="en-US"/>
              <a:t> </a:t>
            </a:r>
            <a:r>
              <a:rPr lang="en-US" altLang="ja-JP" dirty="0"/>
              <a:t>1PZYD </a:t>
            </a:r>
          </a:p>
          <a:p>
            <a:pPr>
              <a:lnSpc>
                <a:spcPct val="150000"/>
              </a:lnSpc>
            </a:pPr>
            <a:r>
              <a:rPr lang="ja-JP" altLang="en-US" b="1">
                <a:solidFill>
                  <a:srgbClr val="FF0000"/>
                </a:solidFill>
              </a:rPr>
              <a:t>1A8IA</a:t>
            </a:r>
            <a:r>
              <a:rPr lang="en-US" altLang="ja-JP" b="1" dirty="0">
                <a:solidFill>
                  <a:srgbClr val="FF0000"/>
                </a:solidFill>
              </a:rPr>
              <a:t>     2IEGB</a:t>
            </a:r>
            <a:r>
              <a:rPr lang="en-US" altLang="ja-JP" b="1" dirty="0"/>
              <a:t> </a:t>
            </a:r>
            <a:endParaRPr lang="ja-JP" altLang="en-US" b="1"/>
          </a:p>
        </p:txBody>
      </p:sp>
      <p:sp>
        <p:nvSpPr>
          <p:cNvPr id="5" name="正方形/長方形 4">
            <a:extLst>
              <a:ext uri="{FF2B5EF4-FFF2-40B4-BE49-F238E27FC236}">
                <a16:creationId xmlns:a16="http://schemas.microsoft.com/office/drawing/2014/main" id="{E477298E-8586-D142-B730-61699C494521}"/>
              </a:ext>
            </a:extLst>
          </p:cNvPr>
          <p:cNvSpPr/>
          <p:nvPr/>
        </p:nvSpPr>
        <p:spPr>
          <a:xfrm>
            <a:off x="939114" y="1573359"/>
            <a:ext cx="1107996" cy="369332"/>
          </a:xfrm>
          <a:prstGeom prst="rect">
            <a:avLst/>
          </a:prstGeom>
        </p:spPr>
        <p:txBody>
          <a:bodyPr wrap="none">
            <a:spAutoFit/>
          </a:bodyPr>
          <a:lstStyle/>
          <a:p>
            <a:r>
              <a:rPr lang="ja-JP" altLang="en-US"/>
              <a:t>予測ミス</a:t>
            </a:r>
          </a:p>
        </p:txBody>
      </p:sp>
      <p:sp>
        <p:nvSpPr>
          <p:cNvPr id="3" name="正方形/長方形 2">
            <a:extLst>
              <a:ext uri="{FF2B5EF4-FFF2-40B4-BE49-F238E27FC236}">
                <a16:creationId xmlns:a16="http://schemas.microsoft.com/office/drawing/2014/main" id="{2A8C2E7F-CD8E-DA43-872D-A1BF504BB864}"/>
              </a:ext>
            </a:extLst>
          </p:cNvPr>
          <p:cNvSpPr/>
          <p:nvPr/>
        </p:nvSpPr>
        <p:spPr>
          <a:xfrm>
            <a:off x="3413728" y="1489262"/>
            <a:ext cx="848309" cy="468975"/>
          </a:xfrm>
          <a:prstGeom prst="rect">
            <a:avLst/>
          </a:prstGeom>
        </p:spPr>
        <p:txBody>
          <a:bodyPr wrap="none">
            <a:spAutoFit/>
          </a:bodyPr>
          <a:lstStyle/>
          <a:p>
            <a:pPr>
              <a:lnSpc>
                <a:spcPct val="150000"/>
              </a:lnSpc>
            </a:pPr>
            <a:r>
              <a:rPr lang="en-US" altLang="ja-JP" dirty="0"/>
              <a:t>2IEGB</a:t>
            </a:r>
          </a:p>
        </p:txBody>
      </p:sp>
      <p:pic>
        <p:nvPicPr>
          <p:cNvPr id="7" name="図 6" descr="テーブル&#10;&#10;自動的に生成された説明">
            <a:extLst>
              <a:ext uri="{FF2B5EF4-FFF2-40B4-BE49-F238E27FC236}">
                <a16:creationId xmlns:a16="http://schemas.microsoft.com/office/drawing/2014/main" id="{761FBD92-3A63-8F43-AD74-844C575E827E}"/>
              </a:ext>
            </a:extLst>
          </p:cNvPr>
          <p:cNvPicPr>
            <a:picLocks noChangeAspect="1"/>
          </p:cNvPicPr>
          <p:nvPr/>
        </p:nvPicPr>
        <p:blipFill>
          <a:blip r:embed="rId2"/>
          <a:stretch>
            <a:fillRect/>
          </a:stretch>
        </p:blipFill>
        <p:spPr>
          <a:xfrm>
            <a:off x="4481152" y="1573359"/>
            <a:ext cx="7392207" cy="2100943"/>
          </a:xfrm>
          <a:prstGeom prst="rect">
            <a:avLst/>
          </a:prstGeom>
        </p:spPr>
      </p:pic>
      <p:pic>
        <p:nvPicPr>
          <p:cNvPr id="9" name="図 8">
            <a:extLst>
              <a:ext uri="{FF2B5EF4-FFF2-40B4-BE49-F238E27FC236}">
                <a16:creationId xmlns:a16="http://schemas.microsoft.com/office/drawing/2014/main" id="{DE58D5B0-2DBD-6D42-8C2E-BDDE0F2826B2}"/>
              </a:ext>
            </a:extLst>
          </p:cNvPr>
          <p:cNvPicPr>
            <a:picLocks noChangeAspect="1"/>
          </p:cNvPicPr>
          <p:nvPr/>
        </p:nvPicPr>
        <p:blipFill>
          <a:blip r:embed="rId3"/>
          <a:stretch>
            <a:fillRect/>
          </a:stretch>
        </p:blipFill>
        <p:spPr>
          <a:xfrm>
            <a:off x="3837882" y="3892602"/>
            <a:ext cx="3635255" cy="2928940"/>
          </a:xfrm>
          <a:prstGeom prst="rect">
            <a:avLst/>
          </a:prstGeom>
        </p:spPr>
      </p:pic>
      <p:pic>
        <p:nvPicPr>
          <p:cNvPr id="11" name="図 10" descr="ダイアグラム&#10;&#10;自動的に生成された説明">
            <a:extLst>
              <a:ext uri="{FF2B5EF4-FFF2-40B4-BE49-F238E27FC236}">
                <a16:creationId xmlns:a16="http://schemas.microsoft.com/office/drawing/2014/main" id="{1A66EE97-6799-0841-A253-3983D40819D6}"/>
              </a:ext>
            </a:extLst>
          </p:cNvPr>
          <p:cNvPicPr>
            <a:picLocks noChangeAspect="1"/>
          </p:cNvPicPr>
          <p:nvPr/>
        </p:nvPicPr>
        <p:blipFill>
          <a:blip r:embed="rId4"/>
          <a:stretch>
            <a:fillRect/>
          </a:stretch>
        </p:blipFill>
        <p:spPr>
          <a:xfrm>
            <a:off x="7562628" y="3856145"/>
            <a:ext cx="3375448" cy="3001855"/>
          </a:xfrm>
          <a:prstGeom prst="rect">
            <a:avLst/>
          </a:prstGeom>
        </p:spPr>
      </p:pic>
      <p:sp>
        <p:nvSpPr>
          <p:cNvPr id="12" name="テキスト ボックス 11">
            <a:extLst>
              <a:ext uri="{FF2B5EF4-FFF2-40B4-BE49-F238E27FC236}">
                <a16:creationId xmlns:a16="http://schemas.microsoft.com/office/drawing/2014/main" id="{362ED7D6-3C8F-FB4D-AF4F-D0E798646D29}"/>
              </a:ext>
            </a:extLst>
          </p:cNvPr>
          <p:cNvSpPr txBox="1"/>
          <p:nvPr/>
        </p:nvSpPr>
        <p:spPr>
          <a:xfrm>
            <a:off x="939114" y="5911133"/>
            <a:ext cx="962123" cy="369332"/>
          </a:xfrm>
          <a:prstGeom prst="rect">
            <a:avLst/>
          </a:prstGeom>
          <a:noFill/>
        </p:spPr>
        <p:txBody>
          <a:bodyPr wrap="none" rtlCol="0">
            <a:spAutoFit/>
          </a:bodyPr>
          <a:lstStyle/>
          <a:p>
            <a:r>
              <a:rPr lang="ja-JP" altLang="en-US"/>
              <a:t>確率</a:t>
            </a:r>
            <a:r>
              <a:rPr lang="en-US" altLang="ja-JP" dirty="0"/>
              <a:t>0.9</a:t>
            </a:r>
            <a:endParaRPr kumimoji="1" lang="ja-JP" altLang="en-US"/>
          </a:p>
        </p:txBody>
      </p:sp>
    </p:spTree>
    <p:extLst>
      <p:ext uri="{BB962C8B-B14F-4D97-AF65-F5344CB8AC3E}">
        <p14:creationId xmlns:p14="http://schemas.microsoft.com/office/powerpoint/2010/main" val="37474640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1745</TotalTime>
  <Words>1537</Words>
  <Application>Microsoft Macintosh PowerPoint</Application>
  <PresentationFormat>ワイド画面</PresentationFormat>
  <Paragraphs>371</Paragraphs>
  <Slides>28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28</vt:i4>
      </vt:variant>
    </vt:vector>
  </HeadingPairs>
  <TitlesOfParts>
    <vt:vector size="33" baseType="lpstr">
      <vt:lpstr>游ゴシック</vt:lpstr>
      <vt:lpstr>游ゴシック Light</vt:lpstr>
      <vt:lpstr>Arial</vt:lpstr>
      <vt:lpstr>Cambria Math</vt:lpstr>
      <vt:lpstr>Office テーマ</vt:lpstr>
      <vt:lpstr>6.22進捗</vt:lpstr>
      <vt:lpstr>XGBoostの Decision Plot</vt:lpstr>
      <vt:lpstr>XGBoost</vt:lpstr>
      <vt:lpstr>XGBoost</vt:lpstr>
      <vt:lpstr>XGBoost</vt:lpstr>
      <vt:lpstr>XGBoost</vt:lpstr>
      <vt:lpstr>XGBoost</vt:lpstr>
      <vt:lpstr>XGBoost</vt:lpstr>
      <vt:lpstr>XGBoost</vt:lpstr>
      <vt:lpstr>SVMの Decision Plot</vt:lpstr>
      <vt:lpstr>SVM</vt:lpstr>
      <vt:lpstr>SVM</vt:lpstr>
      <vt:lpstr>SVM</vt:lpstr>
      <vt:lpstr>SVM</vt:lpstr>
      <vt:lpstr>SVM</vt:lpstr>
      <vt:lpstr>SVM</vt:lpstr>
      <vt:lpstr>SVM</vt:lpstr>
      <vt:lpstr>SVM</vt:lpstr>
      <vt:lpstr>SVM</vt:lpstr>
      <vt:lpstr>SVM</vt:lpstr>
      <vt:lpstr>テストデータ(20個)に対し予測</vt:lpstr>
      <vt:lpstr>GBDT(勾配ブースティング木)</vt:lpstr>
      <vt:lpstr>GBDT(勾配ブースティング木)</vt:lpstr>
      <vt:lpstr>GBDT(勾配ブースティング木)</vt:lpstr>
      <vt:lpstr>GBDT(勾配ブースティング木)</vt:lpstr>
      <vt:lpstr>XgBoost</vt:lpstr>
      <vt:lpstr>XgBoost</vt:lpstr>
      <vt:lpstr>LightGBM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6.21進捗</dc:title>
  <dc:creator>熊田　匡仁</dc:creator>
  <cp:lastModifiedBy>熊田　匡仁</cp:lastModifiedBy>
  <cp:revision>47</cp:revision>
  <dcterms:created xsi:type="dcterms:W3CDTF">2021-06-21T03:48:47Z</dcterms:created>
  <dcterms:modified xsi:type="dcterms:W3CDTF">2021-06-22T08:56:30Z</dcterms:modified>
</cp:coreProperties>
</file>